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0" r:id="rId3"/>
    <p:sldId id="261" r:id="rId4"/>
    <p:sldId id="262" r:id="rId5"/>
    <p:sldId id="263" r:id="rId6"/>
    <p:sldId id="264" r:id="rId7"/>
    <p:sldId id="309" r:id="rId8"/>
    <p:sldId id="308" r:id="rId9"/>
    <p:sldId id="304" r:id="rId10"/>
    <p:sldId id="310" r:id="rId11"/>
    <p:sldId id="311" r:id="rId12"/>
    <p:sldId id="307" r:id="rId13"/>
    <p:sldId id="306" r:id="rId14"/>
    <p:sldId id="305" r:id="rId15"/>
    <p:sldId id="265" r:id="rId16"/>
    <p:sldId id="266" r:id="rId17"/>
    <p:sldId id="271" r:id="rId18"/>
    <p:sldId id="274" r:id="rId19"/>
    <p:sldId id="278" r:id="rId20"/>
    <p:sldId id="279" r:id="rId21"/>
    <p:sldId id="280" r:id="rId22"/>
    <p:sldId id="281" r:id="rId23"/>
    <p:sldId id="313" r:id="rId24"/>
    <p:sldId id="314" r:id="rId25"/>
    <p:sldId id="282" r:id="rId26"/>
    <p:sldId id="283" r:id="rId27"/>
    <p:sldId id="284" r:id="rId28"/>
    <p:sldId id="285" r:id="rId29"/>
    <p:sldId id="286" r:id="rId30"/>
    <p:sldId id="312" r:id="rId31"/>
    <p:sldId id="295" r:id="rId32"/>
    <p:sldId id="298" r:id="rId33"/>
    <p:sldId id="299" r:id="rId34"/>
    <p:sldId id="300" r:id="rId35"/>
    <p:sldId id="301" r:id="rId36"/>
    <p:sldId id="302" r:id="rId37"/>
    <p:sldId id="303" r:id="rId38"/>
    <p:sldId id="25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C0B32-00E6-49B8-B61F-51B8E84A2545}" type="datetimeFigureOut">
              <a:rPr lang="en-AU" smtClean="0"/>
              <a:t>14/12/2021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D3CDB-D84A-4E22-9BC0-2A05BCE05DC2}"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E98DC0A-3C08-456A-B76F-6E5F008F233F}" type="slidenum">
              <a:rPr lang="en-US" altLang="en-US" smtClean="0">
                <a:latin typeface="Arial" pitchFamily="34" charset="0"/>
                <a:cs typeface="Arial" pitchFamily="34" charset="0"/>
              </a:rPr>
              <a:pPr/>
              <a:t>37</a:t>
            </a:fld>
            <a:endParaRPr lang="en-US" altLang="en-US" smtClean="0">
              <a:latin typeface="Arial" pitchFamily="34" charset="0"/>
              <a:cs typeface="Arial" pitchFamily="34"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C95F8-CAB5-4F8C-9608-AA8D2E77FB9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C95F8-CAB5-4F8C-9608-AA8D2E77FB99}"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C95F8-CAB5-4F8C-9608-AA8D2E77FB99}" type="datetimeFigureOut">
              <a:rPr lang="en-US" smtClean="0"/>
              <a:pPr/>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C95F8-CAB5-4F8C-9608-AA8D2E77FB99}" type="datetimeFigureOut">
              <a:rPr lang="en-US" smtClean="0"/>
              <a:pPr/>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C95F8-CAB5-4F8C-9608-AA8D2E77FB99}" type="datetimeFigureOut">
              <a:rPr lang="en-US" smtClean="0"/>
              <a:pPr/>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C95F8-CAB5-4F8C-9608-AA8D2E77FB99}" type="datetimeFigureOut">
              <a:rPr lang="en-US" smtClean="0"/>
              <a:pPr/>
              <a:t>12/14/2021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4592-0310-4387-B628-0A980EBCE0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lassic.austlii.edu.au/au/legis/cth/consol_reg/sir1994582/s9a.05.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8" Type="http://schemas.openxmlformats.org/officeDocument/2006/relationships/hyperlink" Target="mailto:sales@justsign.com.au" TargetMode="External"/><Relationship Id="rId3" Type="http://schemas.openxmlformats.org/officeDocument/2006/relationships/hyperlink" Target="http://www.trustdeed.com.au/" TargetMode="External"/><Relationship Id="rId7" Type="http://schemas.openxmlformats.org/officeDocument/2006/relationships/hyperlink" Target="mailto:sales@onlinesmsfaudit.com.au" TargetMode="Externa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hyperlink" Target="mailto:sales@trustdeed.com.au" TargetMode="External"/><Relationship Id="rId5" Type="http://schemas.openxmlformats.org/officeDocument/2006/relationships/hyperlink" Target="http://www.justsign.com.au/" TargetMode="External"/><Relationship Id="rId4" Type="http://schemas.openxmlformats.org/officeDocument/2006/relationships/hyperlink" Target="http://www.onlinesmsfaudit.com.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AutoShape 2"/>
          <p:cNvSpPr>
            <a:spLocks noGrp="1" noChangeArrowheads="1"/>
          </p:cNvSpPr>
          <p:nvPr>
            <p:ph type="ctrTitle"/>
          </p:nvPr>
        </p:nvSpPr>
        <p:spPr>
          <a:xfrm>
            <a:off x="179512" y="5301208"/>
            <a:ext cx="8712200" cy="1374775"/>
          </a:xfrm>
        </p:spPr>
        <p:txBody>
          <a:bodyPr/>
          <a:lstStyle/>
          <a:p>
            <a:pPr algn="l"/>
            <a:r>
              <a:rPr lang="en-AU" sz="3200" dirty="0" smtClean="0"/>
              <a:t>Safeguards to company with APES </a:t>
            </a:r>
            <a:r>
              <a:rPr lang="en-AU" sz="3200" dirty="0" smtClean="0"/>
              <a:t>110 - SMSF Auditor Independence Requirements</a:t>
            </a:r>
          </a:p>
        </p:txBody>
      </p:sp>
      <p:sp>
        <p:nvSpPr>
          <p:cNvPr id="3" name="Rectangle 3"/>
          <p:cNvSpPr>
            <a:spLocks noChangeArrowheads="1"/>
          </p:cNvSpPr>
          <p:nvPr/>
        </p:nvSpPr>
        <p:spPr bwMode="auto">
          <a:xfrm>
            <a:off x="179512" y="2060848"/>
            <a:ext cx="2376264" cy="1143000"/>
          </a:xfrm>
          <a:prstGeom prst="rect">
            <a:avLst/>
          </a:prstGeom>
          <a:noFill/>
          <a:ln w="9525">
            <a:noFill/>
            <a:miter lim="800000"/>
            <a:headEnd/>
            <a:tailEnd/>
          </a:ln>
        </p:spPr>
        <p:txBody>
          <a:bodyPr anchor="ctr"/>
          <a:lstStyle/>
          <a:p>
            <a:pPr algn="ctr" eaLnBrk="1" hangingPunct="1">
              <a:lnSpc>
                <a:spcPct val="90000"/>
              </a:lnSpc>
            </a:pPr>
            <a:r>
              <a:rPr lang="en-AU" altLang="en-US" sz="2000" dirty="0"/>
              <a:t>Manoj Abichandani</a:t>
            </a:r>
            <a:r>
              <a:rPr lang="en-AU" altLang="en-US" sz="3300" dirty="0"/>
              <a:t/>
            </a:r>
            <a:br>
              <a:rPr lang="en-AU" altLang="en-US" sz="3300" dirty="0"/>
            </a:br>
            <a:endParaRPr lang="en-US" altLang="en-US" sz="1400" dirty="0"/>
          </a:p>
        </p:txBody>
      </p:sp>
      <p:sp>
        <p:nvSpPr>
          <p:cNvPr id="4" name="Rectangle 4"/>
          <p:cNvSpPr>
            <a:spLocks noChangeArrowheads="1"/>
          </p:cNvSpPr>
          <p:nvPr/>
        </p:nvSpPr>
        <p:spPr bwMode="auto">
          <a:xfrm>
            <a:off x="251520" y="2708920"/>
            <a:ext cx="3600450" cy="584775"/>
          </a:xfrm>
          <a:prstGeom prst="rect">
            <a:avLst/>
          </a:prstGeom>
          <a:noFill/>
          <a:ln w="9525">
            <a:noFill/>
            <a:miter lim="800000"/>
            <a:headEnd/>
            <a:tailEnd/>
          </a:ln>
        </p:spPr>
        <p:txBody>
          <a:bodyPr>
            <a:spAutoFit/>
          </a:bodyPr>
          <a:lstStyle/>
          <a:p>
            <a:pPr eaLnBrk="1" hangingPunct="1"/>
            <a:r>
              <a:rPr lang="en-AU" altLang="en-US" sz="1600" dirty="0"/>
              <a:t>ASIC Approved SMSF Auditor </a:t>
            </a:r>
          </a:p>
          <a:p>
            <a:pPr eaLnBrk="1" hangingPunct="1"/>
            <a:r>
              <a:rPr lang="en-AU" altLang="en-US" sz="1600" dirty="0"/>
              <a:t>SMSF Specialist  (UNSW</a:t>
            </a:r>
            <a:r>
              <a:rPr lang="en-AU" altLang="en-US" sz="1600" dirty="0" smtClean="0"/>
              <a:t>)</a:t>
            </a:r>
            <a:endParaRPr lang="en-AU"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algn="ctr">
              <a:buNone/>
            </a:pPr>
            <a:r>
              <a:rPr lang="en-AU" sz="4400" dirty="0" smtClean="0"/>
              <a:t>APES 110 </a:t>
            </a:r>
          </a:p>
          <a:p>
            <a:pPr algn="ctr">
              <a:buNone/>
            </a:pPr>
            <a:r>
              <a:rPr lang="en-AU" sz="4400" dirty="0" smtClean="0"/>
              <a:t>Code of Professional Ethics For Accountants </a:t>
            </a:r>
          </a:p>
          <a:p>
            <a:pPr algn="ctr">
              <a:buNone/>
            </a:pPr>
            <a:endParaRPr lang="en-AU" sz="4400" dirty="0" smtClean="0"/>
          </a:p>
          <a:p>
            <a:pPr algn="ctr">
              <a:buNone/>
            </a:pPr>
            <a:r>
              <a:rPr lang="en-AU" sz="4400" dirty="0" smtClean="0"/>
              <a:t>By Professional Bodies</a:t>
            </a:r>
          </a:p>
          <a:p>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Purpose of the </a:t>
            </a:r>
            <a:r>
              <a:rPr lang="en-AU" dirty="0" smtClean="0"/>
              <a:t>Code</a:t>
            </a:r>
            <a:endParaRPr lang="en-AU" dirty="0"/>
          </a:p>
        </p:txBody>
      </p:sp>
      <p:sp>
        <p:nvSpPr>
          <p:cNvPr id="3" name="Content Placeholder 2"/>
          <p:cNvSpPr>
            <a:spLocks noGrp="1"/>
          </p:cNvSpPr>
          <p:nvPr>
            <p:ph idx="1"/>
          </p:nvPr>
        </p:nvSpPr>
        <p:spPr/>
        <p:txBody>
          <a:bodyPr>
            <a:normAutofit fontScale="55000" lnSpcReduction="20000"/>
          </a:bodyPr>
          <a:lstStyle/>
          <a:p>
            <a:pPr marL="514350" indent="-514350">
              <a:lnSpc>
                <a:spcPct val="120000"/>
              </a:lnSpc>
              <a:spcBef>
                <a:spcPts val="600"/>
              </a:spcBef>
              <a:spcAft>
                <a:spcPts val="600"/>
              </a:spcAft>
              <a:buFont typeface="+mj-lt"/>
              <a:buAutoNum type="arabicPeriod"/>
            </a:pPr>
            <a:r>
              <a:rPr lang="en-AU" dirty="0" smtClean="0"/>
              <a:t>The </a:t>
            </a:r>
            <a:r>
              <a:rPr lang="en-AU" dirty="0" smtClean="0"/>
              <a:t>Code of Ethics for Professional Accountants (including Independence Standards) (“the Code”) </a:t>
            </a:r>
            <a:r>
              <a:rPr lang="en-AU" b="1" dirty="0" smtClean="0">
                <a:solidFill>
                  <a:srgbClr val="FF0000"/>
                </a:solidFill>
              </a:rPr>
              <a:t>sets out fundamental principles of ethics for Members</a:t>
            </a:r>
            <a:r>
              <a:rPr lang="en-AU" dirty="0" smtClean="0"/>
              <a:t>, reflecting the profession’s recognition of its public interest responsibility. These principles establish the standard of </a:t>
            </a:r>
            <a:r>
              <a:rPr lang="en-AU" b="1" dirty="0" smtClean="0">
                <a:solidFill>
                  <a:srgbClr val="FF0000"/>
                </a:solidFill>
              </a:rPr>
              <a:t>behaviour expected of a Member</a:t>
            </a:r>
            <a:r>
              <a:rPr lang="en-AU" dirty="0" smtClean="0"/>
              <a:t>. The fundamental principles are: integrity, objectivity, professional competence and due care, confidentiality, and professional behaviour. </a:t>
            </a:r>
            <a:endParaRPr lang="en-AU" dirty="0" smtClean="0"/>
          </a:p>
          <a:p>
            <a:pPr marL="514350" indent="-514350">
              <a:lnSpc>
                <a:spcPct val="120000"/>
              </a:lnSpc>
              <a:spcBef>
                <a:spcPts val="600"/>
              </a:spcBef>
              <a:spcAft>
                <a:spcPts val="600"/>
              </a:spcAft>
              <a:buFont typeface="+mj-lt"/>
              <a:buAutoNum type="arabicPeriod"/>
            </a:pPr>
            <a:r>
              <a:rPr lang="en-AU" dirty="0" smtClean="0"/>
              <a:t>The </a:t>
            </a:r>
            <a:r>
              <a:rPr lang="en-AU" dirty="0" smtClean="0"/>
              <a:t>Code </a:t>
            </a:r>
            <a:r>
              <a:rPr lang="en-AU" b="1" dirty="0" smtClean="0">
                <a:solidFill>
                  <a:srgbClr val="FF0000"/>
                </a:solidFill>
              </a:rPr>
              <a:t>provides a conceptual framework that Members are to apply </a:t>
            </a:r>
            <a:r>
              <a:rPr lang="en-AU" dirty="0" smtClean="0"/>
              <a:t>in order to identify, evaluate and address threats to compliance with the fundamental principles. The Code sets out requirements and application material on various topics to help Members apply the conceptual framework to those topics</a:t>
            </a:r>
            <a:r>
              <a:rPr lang="en-AU" dirty="0" smtClean="0"/>
              <a:t>.</a:t>
            </a:r>
          </a:p>
          <a:p>
            <a:pPr marL="514350" indent="-514350">
              <a:lnSpc>
                <a:spcPct val="120000"/>
              </a:lnSpc>
              <a:spcBef>
                <a:spcPts val="600"/>
              </a:spcBef>
              <a:spcAft>
                <a:spcPts val="600"/>
              </a:spcAft>
              <a:buFont typeface="+mj-lt"/>
              <a:buAutoNum type="arabicPeriod"/>
            </a:pPr>
            <a:r>
              <a:rPr lang="en-AU" dirty="0" smtClean="0"/>
              <a:t>In </a:t>
            </a:r>
            <a:r>
              <a:rPr lang="en-AU" dirty="0" smtClean="0"/>
              <a:t>the case of Audits, Reviews and other assurance engagements, the </a:t>
            </a:r>
            <a:r>
              <a:rPr lang="en-AU" b="1" dirty="0" smtClean="0">
                <a:solidFill>
                  <a:srgbClr val="FF0000"/>
                </a:solidFill>
              </a:rPr>
              <a:t>Code sets out Independence Standards</a:t>
            </a:r>
            <a:r>
              <a:rPr lang="en-AU" dirty="0" smtClean="0"/>
              <a:t>, established by the application of the conceptual framework to threats to Independence in relation to these engagements.</a:t>
            </a:r>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AU" smtClean="0"/>
              <a:t>APES 110 – Section 120</a:t>
            </a:r>
          </a:p>
        </p:txBody>
      </p:sp>
      <p:sp>
        <p:nvSpPr>
          <p:cNvPr id="3" name="Content Placeholder 2"/>
          <p:cNvSpPr>
            <a:spLocks noGrp="1"/>
          </p:cNvSpPr>
          <p:nvPr>
            <p:ph idx="1"/>
          </p:nvPr>
        </p:nvSpPr>
        <p:spPr/>
        <p:txBody>
          <a:bodyPr>
            <a:normAutofit/>
          </a:bodyPr>
          <a:lstStyle/>
          <a:p>
            <a:pPr marL="0" indent="0">
              <a:buFont typeface="Wingdings" pitchFamily="2" charset="2"/>
              <a:buNone/>
              <a:defRPr/>
            </a:pPr>
            <a:r>
              <a:rPr lang="en-AU" sz="2000" dirty="0" smtClean="0"/>
              <a:t>When assessing independence, the auditor: </a:t>
            </a:r>
          </a:p>
          <a:p>
            <a:pPr>
              <a:buFont typeface="Wingdings" pitchFamily="2" charset="2"/>
              <a:buAutoNum type="alphaLcParenBoth"/>
              <a:defRPr/>
            </a:pPr>
            <a:r>
              <a:rPr lang="en-AU" sz="2000" dirty="0" smtClean="0">
                <a:solidFill>
                  <a:srgbClr val="FF0000"/>
                </a:solidFill>
              </a:rPr>
              <a:t>identifies any threats </a:t>
            </a:r>
            <a:r>
              <a:rPr lang="en-AU" sz="2000" dirty="0" smtClean="0"/>
              <a:t>to compliance with the fundamental principles (and independence); </a:t>
            </a:r>
          </a:p>
          <a:p>
            <a:pPr>
              <a:buFont typeface="Wingdings" pitchFamily="2" charset="2"/>
              <a:buAutoNum type="alphaLcParenBoth"/>
              <a:defRPr/>
            </a:pPr>
            <a:r>
              <a:rPr lang="en-AU" sz="2000" dirty="0" smtClean="0"/>
              <a:t>evaluates whether the identified threats are </a:t>
            </a:r>
            <a:r>
              <a:rPr lang="en-AU" sz="2000" dirty="0" smtClean="0">
                <a:solidFill>
                  <a:srgbClr val="FF0000"/>
                </a:solidFill>
              </a:rPr>
              <a:t>at an acceptable level</a:t>
            </a:r>
            <a:r>
              <a:rPr lang="en-AU" sz="2000" dirty="0" smtClean="0"/>
              <a:t>; and </a:t>
            </a:r>
          </a:p>
          <a:p>
            <a:pPr>
              <a:buFont typeface="Wingdings" pitchFamily="2" charset="2"/>
              <a:buAutoNum type="alphaLcParenBoth"/>
              <a:defRPr/>
            </a:pPr>
            <a:r>
              <a:rPr lang="en-AU" sz="2000" dirty="0" smtClean="0"/>
              <a:t>addresses any identified threats that are not at an acceptable level by</a:t>
            </a:r>
          </a:p>
          <a:p>
            <a:pPr marL="857250" lvl="1" indent="-400050">
              <a:buFontTx/>
              <a:buAutoNum type="romanLcParenBoth"/>
              <a:defRPr/>
            </a:pPr>
            <a:r>
              <a:rPr lang="en-AU" sz="2000" dirty="0" smtClean="0"/>
              <a:t>eliminating the circumstances, including interests or relationships, that are creating the threats; </a:t>
            </a:r>
          </a:p>
          <a:p>
            <a:pPr marL="857250" lvl="1" indent="-400050">
              <a:buFontTx/>
              <a:buAutoNum type="romanLcParenBoth"/>
              <a:defRPr/>
            </a:pPr>
            <a:r>
              <a:rPr lang="en-AU" sz="2000" dirty="0" smtClean="0">
                <a:solidFill>
                  <a:srgbClr val="FF0000"/>
                </a:solidFill>
              </a:rPr>
              <a:t>applying safeguards </a:t>
            </a:r>
            <a:r>
              <a:rPr lang="en-AU" sz="2000" dirty="0" smtClean="0"/>
              <a:t>where available and capable of being applied, to reduce the threats to an acceptable level; or </a:t>
            </a:r>
          </a:p>
          <a:p>
            <a:pPr marL="857250" lvl="1" indent="-400050">
              <a:buFontTx/>
              <a:buAutoNum type="romanLcParenBoth"/>
              <a:defRPr/>
            </a:pPr>
            <a:r>
              <a:rPr lang="en-AU" sz="2000" dirty="0" smtClean="0"/>
              <a:t>declining or ending the engagement. </a:t>
            </a:r>
            <a:endParaRPr lang="en-AU"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smtClean="0"/>
              <a:t>APES 110 – Section 120</a:t>
            </a:r>
          </a:p>
        </p:txBody>
      </p:sp>
      <p:sp>
        <p:nvSpPr>
          <p:cNvPr id="3" name="Content Placeholder 2"/>
          <p:cNvSpPr>
            <a:spLocks noGrp="1"/>
          </p:cNvSpPr>
          <p:nvPr>
            <p:ph idx="1"/>
          </p:nvPr>
        </p:nvSpPr>
        <p:spPr/>
        <p:txBody>
          <a:bodyPr/>
          <a:lstStyle/>
          <a:p>
            <a:pPr marL="0" indent="0">
              <a:buFont typeface="Wingdings" pitchFamily="2" charset="2"/>
              <a:buNone/>
              <a:defRPr/>
            </a:pPr>
            <a:r>
              <a:rPr lang="en-AU" sz="1800" dirty="0" smtClean="0">
                <a:solidFill>
                  <a:srgbClr val="FF0000"/>
                </a:solidFill>
              </a:rPr>
              <a:t>Identifying threats </a:t>
            </a:r>
            <a:r>
              <a:rPr lang="en-AU" sz="1800" dirty="0" smtClean="0"/>
              <a:t>to the fundamental principles of independence requires an </a:t>
            </a:r>
            <a:r>
              <a:rPr lang="en-AU" sz="1800" dirty="0" smtClean="0">
                <a:solidFill>
                  <a:srgbClr val="FF0000"/>
                </a:solidFill>
              </a:rPr>
              <a:t>understanding by the auditor of the facts and circumstances </a:t>
            </a:r>
            <a:r>
              <a:rPr lang="en-AU" sz="1800" dirty="0" smtClean="0"/>
              <a:t>(including any professional activities, interests and relationships) that might </a:t>
            </a:r>
            <a:r>
              <a:rPr lang="en-AU" sz="1800" dirty="0" smtClean="0">
                <a:solidFill>
                  <a:srgbClr val="FF0000"/>
                </a:solidFill>
              </a:rPr>
              <a:t>compromise compliance </a:t>
            </a:r>
            <a:r>
              <a:rPr lang="en-AU" sz="1800" dirty="0" smtClean="0"/>
              <a:t>with the </a:t>
            </a:r>
            <a:r>
              <a:rPr lang="en-AU" sz="1800" b="1" u="sng" dirty="0" smtClean="0">
                <a:solidFill>
                  <a:srgbClr val="FF0000"/>
                </a:solidFill>
              </a:rPr>
              <a:t>fundamental principles</a:t>
            </a:r>
            <a:r>
              <a:rPr lang="en-AU" sz="1800" dirty="0" smtClean="0"/>
              <a:t>. </a:t>
            </a:r>
          </a:p>
          <a:p>
            <a:pPr marL="0" indent="0">
              <a:buFont typeface="Wingdings" pitchFamily="2" charset="2"/>
              <a:buNone/>
              <a:defRPr/>
            </a:pPr>
            <a:endParaRPr lang="en-AU" sz="1800" dirty="0" smtClean="0"/>
          </a:p>
          <a:p>
            <a:pPr marL="0" indent="0">
              <a:buFont typeface="Wingdings" pitchFamily="2" charset="2"/>
              <a:buNone/>
              <a:defRPr/>
            </a:pPr>
            <a:r>
              <a:rPr lang="en-AU" sz="1800" dirty="0" smtClean="0"/>
              <a:t>Threats will fall into one or more of the following categories: </a:t>
            </a:r>
          </a:p>
          <a:p>
            <a:pPr>
              <a:buFont typeface="Wingdings" pitchFamily="2" charset="2"/>
              <a:buAutoNum type="alphaLcParenBoth"/>
              <a:defRPr/>
            </a:pPr>
            <a:r>
              <a:rPr lang="en-AU" sz="1800" dirty="0" smtClean="0"/>
              <a:t>Self-interest threat; </a:t>
            </a:r>
          </a:p>
          <a:p>
            <a:pPr>
              <a:buFont typeface="Wingdings" pitchFamily="2" charset="2"/>
              <a:buAutoNum type="alphaLcParenBoth"/>
              <a:defRPr/>
            </a:pPr>
            <a:r>
              <a:rPr lang="en-AU" sz="1800" dirty="0" smtClean="0"/>
              <a:t>Self-review threat; </a:t>
            </a:r>
          </a:p>
          <a:p>
            <a:pPr>
              <a:buFont typeface="Wingdings" pitchFamily="2" charset="2"/>
              <a:buAutoNum type="alphaLcParenBoth"/>
              <a:defRPr/>
            </a:pPr>
            <a:r>
              <a:rPr lang="en-AU" sz="1800" dirty="0" smtClean="0"/>
              <a:t>Advocacy threat; </a:t>
            </a:r>
          </a:p>
          <a:p>
            <a:pPr>
              <a:buFont typeface="Wingdings" pitchFamily="2" charset="2"/>
              <a:buAutoNum type="alphaLcParenBoth"/>
              <a:defRPr/>
            </a:pPr>
            <a:r>
              <a:rPr lang="en-AU" sz="1800" dirty="0" smtClean="0"/>
              <a:t>Familiarity threat; and </a:t>
            </a:r>
          </a:p>
          <a:p>
            <a:pPr>
              <a:buFont typeface="Wingdings" pitchFamily="2" charset="2"/>
              <a:buAutoNum type="alphaLcParenBoth"/>
              <a:defRPr/>
            </a:pPr>
            <a:r>
              <a:rPr lang="en-AU" sz="1800" dirty="0" smtClean="0"/>
              <a:t>Intimidation threat. </a:t>
            </a:r>
            <a:endParaRPr lang="en-AU"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1560" y="620688"/>
            <a:ext cx="8229600" cy="1143000"/>
          </a:xfrm>
        </p:spPr>
        <p:txBody>
          <a:bodyPr>
            <a:normAutofit/>
          </a:bodyPr>
          <a:lstStyle/>
          <a:p>
            <a:r>
              <a:rPr lang="en-AU" sz="3200" dirty="0" smtClean="0"/>
              <a:t>Threats to Independence</a:t>
            </a:r>
          </a:p>
        </p:txBody>
      </p:sp>
      <p:sp>
        <p:nvSpPr>
          <p:cNvPr id="19459" name="TextBox 10"/>
          <p:cNvSpPr txBox="1">
            <a:spLocks noChangeArrowheads="1"/>
          </p:cNvSpPr>
          <p:nvPr/>
        </p:nvSpPr>
        <p:spPr bwMode="auto">
          <a:xfrm>
            <a:off x="4716463" y="2349500"/>
            <a:ext cx="2016125" cy="3815804"/>
          </a:xfrm>
          <a:prstGeom prst="rect">
            <a:avLst/>
          </a:prstGeom>
          <a:solidFill>
            <a:srgbClr val="FFC000"/>
          </a:solidFill>
          <a:ln w="19050">
            <a:solidFill>
              <a:schemeClr val="tx1"/>
            </a:solidFill>
            <a:miter lim="800000"/>
            <a:headEnd/>
            <a:tailEnd/>
          </a:ln>
        </p:spPr>
        <p:txBody>
          <a:bodyPr wrap="square">
            <a:spAutoFit/>
          </a:bodyPr>
          <a:lstStyle/>
          <a:p>
            <a:pPr algn="ctr"/>
            <a:r>
              <a:rPr lang="en-AU" b="1" u="sng"/>
              <a:t>Intimidation</a:t>
            </a:r>
          </a:p>
          <a:p>
            <a:pPr algn="ctr"/>
            <a:endParaRPr lang="en-AU"/>
          </a:p>
          <a:p>
            <a:pPr algn="ctr"/>
            <a:r>
              <a:rPr lang="en-AU"/>
              <a:t>Will be deterred from acting objectively because of actual or perceived pressures from the referral source</a:t>
            </a:r>
          </a:p>
          <a:p>
            <a:pPr algn="ctr"/>
            <a:endParaRPr lang="en-AU" b="1">
              <a:solidFill>
                <a:schemeClr val="bg1"/>
              </a:solidFill>
            </a:endParaRPr>
          </a:p>
          <a:p>
            <a:pPr algn="ctr"/>
            <a:endParaRPr lang="en-AU" b="1">
              <a:solidFill>
                <a:schemeClr val="bg1"/>
              </a:solidFill>
            </a:endParaRPr>
          </a:p>
          <a:p>
            <a:pPr algn="ctr"/>
            <a:endParaRPr lang="en-AU" b="1">
              <a:solidFill>
                <a:schemeClr val="bg1"/>
              </a:solidFill>
            </a:endParaRPr>
          </a:p>
          <a:p>
            <a:pPr algn="ctr"/>
            <a:endParaRPr lang="en-AU" b="1">
              <a:solidFill>
                <a:schemeClr val="bg1"/>
              </a:solidFill>
            </a:endParaRPr>
          </a:p>
        </p:txBody>
      </p:sp>
      <p:sp>
        <p:nvSpPr>
          <p:cNvPr id="19460" name="TextBox 5"/>
          <p:cNvSpPr txBox="1">
            <a:spLocks noChangeArrowheads="1"/>
          </p:cNvSpPr>
          <p:nvPr/>
        </p:nvSpPr>
        <p:spPr bwMode="auto">
          <a:xfrm>
            <a:off x="2843213" y="2349500"/>
            <a:ext cx="1873250" cy="3846513"/>
          </a:xfrm>
          <a:prstGeom prst="rect">
            <a:avLst/>
          </a:prstGeom>
          <a:solidFill>
            <a:srgbClr val="FFC000"/>
          </a:solidFill>
          <a:ln w="19050">
            <a:solidFill>
              <a:schemeClr val="tx1"/>
            </a:solidFill>
            <a:miter lim="800000"/>
            <a:headEnd/>
            <a:tailEnd/>
          </a:ln>
        </p:spPr>
        <p:txBody>
          <a:bodyPr>
            <a:spAutoFit/>
          </a:bodyPr>
          <a:lstStyle/>
          <a:p>
            <a:pPr algn="ctr"/>
            <a:r>
              <a:rPr lang="en-AU" b="1" u="sng" dirty="0"/>
              <a:t>Self Interest</a:t>
            </a:r>
          </a:p>
          <a:p>
            <a:pPr algn="ctr"/>
            <a:endParaRPr lang="en-AU" dirty="0"/>
          </a:p>
          <a:p>
            <a:pPr algn="ctr"/>
            <a:r>
              <a:rPr lang="en-AU" sz="1600" dirty="0"/>
              <a:t>Will inappropriately influence their judgement or behaviour. For example, the auditor may be reluctant to issue an adverse finding for fear of losing this referral source</a:t>
            </a:r>
          </a:p>
          <a:p>
            <a:pPr algn="ctr"/>
            <a:endParaRPr lang="en-AU" sz="1600" b="1" dirty="0">
              <a:solidFill>
                <a:schemeClr val="bg1"/>
              </a:solidFill>
            </a:endParaRPr>
          </a:p>
          <a:p>
            <a:pPr algn="ctr"/>
            <a:endParaRPr lang="en-AU" sz="1600" b="1" dirty="0">
              <a:solidFill>
                <a:schemeClr val="bg1"/>
              </a:solidFill>
            </a:endParaRPr>
          </a:p>
        </p:txBody>
      </p:sp>
      <p:sp>
        <p:nvSpPr>
          <p:cNvPr id="19461" name="TextBox 7"/>
          <p:cNvSpPr txBox="1">
            <a:spLocks noChangeArrowheads="1"/>
          </p:cNvSpPr>
          <p:nvPr/>
        </p:nvSpPr>
        <p:spPr bwMode="auto">
          <a:xfrm>
            <a:off x="827088" y="2349500"/>
            <a:ext cx="2016125" cy="3846513"/>
          </a:xfrm>
          <a:prstGeom prst="rect">
            <a:avLst/>
          </a:prstGeom>
          <a:solidFill>
            <a:srgbClr val="FFC000"/>
          </a:solidFill>
          <a:ln w="19050">
            <a:solidFill>
              <a:schemeClr val="tx1"/>
            </a:solidFill>
            <a:miter lim="800000"/>
            <a:headEnd/>
            <a:tailEnd/>
          </a:ln>
        </p:spPr>
        <p:txBody>
          <a:bodyPr>
            <a:spAutoFit/>
          </a:bodyPr>
          <a:lstStyle/>
          <a:p>
            <a:pPr algn="ctr"/>
            <a:r>
              <a:rPr lang="en-AU" b="1" u="sng" dirty="0"/>
              <a:t>Self Review</a:t>
            </a:r>
          </a:p>
          <a:p>
            <a:pPr algn="ctr"/>
            <a:endParaRPr lang="en-AU" dirty="0"/>
          </a:p>
          <a:p>
            <a:pPr algn="ctr"/>
            <a:r>
              <a:rPr lang="en-AU" sz="1600" dirty="0"/>
              <a:t>Threats may exist that the auditor may not appropriately evaluate the results of previous judgements made, or advice provided, to clients of the firm when the auditor was a partner of the firm.</a:t>
            </a:r>
          </a:p>
          <a:p>
            <a:pPr algn="ctr"/>
            <a:endParaRPr lang="en-AU" sz="1600" b="1" dirty="0">
              <a:solidFill>
                <a:schemeClr val="bg1"/>
              </a:solidFill>
            </a:endParaRPr>
          </a:p>
          <a:p>
            <a:pPr algn="ctr"/>
            <a:endParaRPr lang="en-AU" sz="1600" b="1" dirty="0">
              <a:solidFill>
                <a:schemeClr val="bg1"/>
              </a:solidFill>
            </a:endParaRPr>
          </a:p>
        </p:txBody>
      </p:sp>
      <p:sp>
        <p:nvSpPr>
          <p:cNvPr id="19462" name="TextBox 8"/>
          <p:cNvSpPr txBox="1">
            <a:spLocks noChangeArrowheads="1"/>
          </p:cNvSpPr>
          <p:nvPr/>
        </p:nvSpPr>
        <p:spPr bwMode="auto">
          <a:xfrm>
            <a:off x="6732588" y="2349500"/>
            <a:ext cx="2087884" cy="3815804"/>
          </a:xfrm>
          <a:prstGeom prst="rect">
            <a:avLst/>
          </a:prstGeom>
          <a:solidFill>
            <a:srgbClr val="FFC000"/>
          </a:solidFill>
          <a:ln w="19050">
            <a:solidFill>
              <a:schemeClr val="tx1"/>
            </a:solidFill>
            <a:miter lim="800000"/>
            <a:headEnd/>
            <a:tailEnd/>
          </a:ln>
        </p:spPr>
        <p:txBody>
          <a:bodyPr wrap="square">
            <a:spAutoFit/>
          </a:bodyPr>
          <a:lstStyle/>
          <a:p>
            <a:pPr algn="ctr"/>
            <a:r>
              <a:rPr lang="en-AU" b="1" u="sng" dirty="0"/>
              <a:t>Familiarity</a:t>
            </a:r>
          </a:p>
          <a:p>
            <a:pPr algn="ctr"/>
            <a:endParaRPr lang="en-AU" dirty="0"/>
          </a:p>
          <a:p>
            <a:pPr algn="ctr"/>
            <a:r>
              <a:rPr lang="en-AU" dirty="0"/>
              <a:t>Auditor may be too accepting of the work of the firm they previously worked at</a:t>
            </a:r>
          </a:p>
          <a:p>
            <a:pPr algn="ctr"/>
            <a:endParaRPr lang="en-AU" dirty="0"/>
          </a:p>
          <a:p>
            <a:pPr algn="ctr"/>
            <a:r>
              <a:rPr lang="en-AU" dirty="0"/>
              <a:t>Where minimal time has passed since the auditor was a partner of the firm</a:t>
            </a:r>
            <a:endParaRPr lang="en-AU"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lgn="ctr">
              <a:buFont typeface="Wingdings" pitchFamily="2" charset="2"/>
              <a:buNone/>
              <a:defRPr/>
            </a:pPr>
            <a:endParaRPr lang="en-AU" sz="4000" b="1" dirty="0" smtClean="0"/>
          </a:p>
          <a:p>
            <a:pPr marL="0" indent="0" algn="ctr">
              <a:buFont typeface="Wingdings" pitchFamily="2" charset="2"/>
              <a:buNone/>
              <a:defRPr/>
            </a:pPr>
            <a:r>
              <a:rPr lang="en-AU" sz="4000" b="1" dirty="0" smtClean="0"/>
              <a:t>Legislation behind SMSF Auditor independence</a:t>
            </a:r>
          </a:p>
          <a:p>
            <a:pPr>
              <a:buFont typeface="Wingdings" pitchFamily="2" charset="2"/>
              <a:buNone/>
              <a:defRPr/>
            </a:pPr>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algn="l"/>
            <a:r>
              <a:rPr lang="en-AU" sz="3200" dirty="0" smtClean="0"/>
              <a:t>SIS Act - Section 128F(d)</a:t>
            </a:r>
            <a:br>
              <a:rPr lang="en-AU" sz="3200" dirty="0" smtClean="0"/>
            </a:br>
            <a:r>
              <a:rPr lang="en-AU" sz="3200" dirty="0" smtClean="0"/>
              <a:t>SIS Regulations – </a:t>
            </a:r>
            <a:r>
              <a:rPr lang="en-AU" sz="3200" dirty="0" err="1" smtClean="0"/>
              <a:t>Reg</a:t>
            </a:r>
            <a:r>
              <a:rPr lang="en-AU" sz="3200" dirty="0" smtClean="0"/>
              <a:t> 9A.06</a:t>
            </a:r>
          </a:p>
        </p:txBody>
      </p:sp>
      <p:sp>
        <p:nvSpPr>
          <p:cNvPr id="3" name="Content Placeholder 2"/>
          <p:cNvSpPr>
            <a:spLocks noGrp="1"/>
          </p:cNvSpPr>
          <p:nvPr>
            <p:ph idx="1"/>
          </p:nvPr>
        </p:nvSpPr>
        <p:spPr/>
        <p:txBody>
          <a:bodyPr/>
          <a:lstStyle/>
          <a:p>
            <a:pPr marL="0" indent="0">
              <a:buFont typeface="Wingdings" pitchFamily="2" charset="2"/>
              <a:buNone/>
              <a:defRPr/>
            </a:pPr>
            <a:r>
              <a:rPr lang="en-AU" sz="2000" b="1" dirty="0" smtClean="0"/>
              <a:t>SISA 128F (d</a:t>
            </a:r>
            <a:r>
              <a:rPr lang="en-AU" sz="2000" dirty="0" smtClean="0"/>
              <a:t>)  comply with the auditor independence requirements prescribed by the regulations</a:t>
            </a:r>
          </a:p>
          <a:p>
            <a:pPr marL="0" indent="0">
              <a:buFont typeface="Wingdings" pitchFamily="2" charset="2"/>
              <a:buNone/>
              <a:defRPr/>
            </a:pPr>
            <a:endParaRPr lang="en-AU" sz="2000" b="1" dirty="0" smtClean="0"/>
          </a:p>
          <a:p>
            <a:pPr marL="0" indent="0">
              <a:buFont typeface="Wingdings" pitchFamily="2" charset="2"/>
              <a:buNone/>
              <a:defRPr/>
            </a:pPr>
            <a:r>
              <a:rPr lang="en-AU" sz="2000" b="1" dirty="0" smtClean="0"/>
              <a:t>SISR 9A.06 Auditor independence requirements</a:t>
            </a:r>
          </a:p>
          <a:p>
            <a:pPr marL="0" indent="0">
              <a:buFont typeface="Wingdings" pitchFamily="2" charset="2"/>
              <a:buNone/>
              <a:defRPr/>
            </a:pPr>
            <a:r>
              <a:rPr lang="en-AU" sz="2000" dirty="0" smtClean="0"/>
              <a:t>For </a:t>
            </a:r>
            <a:r>
              <a:rPr lang="en-AU" sz="2000" dirty="0" smtClean="0">
                <a:hlinkClick r:id="rId2"/>
              </a:rPr>
              <a:t>paragraph</a:t>
            </a:r>
            <a:r>
              <a:rPr lang="en-AU" sz="2000" dirty="0" smtClean="0"/>
              <a:t> 128F(d) of the Act, the auditor independence requirements produced by the Accounting Professional and Ethical Standards Board Limited and set out in the </a:t>
            </a:r>
            <a:r>
              <a:rPr lang="en-AU" sz="2000" dirty="0" smtClean="0">
                <a:solidFill>
                  <a:srgbClr val="FF0000"/>
                </a:solidFill>
              </a:rPr>
              <a:t>APES 110 Code </a:t>
            </a:r>
            <a:r>
              <a:rPr lang="en-AU" sz="2000" dirty="0" smtClean="0"/>
              <a:t>of Ethics for Professional Accountants (including Independence Standards) are prescribed for all approved SMSF auditors.</a:t>
            </a:r>
          </a:p>
          <a:p>
            <a:pPr>
              <a:buFont typeface="Wingdings" pitchFamily="2" charset="2"/>
              <a:buNone/>
              <a:defRPr/>
            </a:pPr>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AU" smtClean="0"/>
              <a:t>NEW APES 110 RULES</a:t>
            </a:r>
          </a:p>
        </p:txBody>
      </p:sp>
      <p:sp>
        <p:nvSpPr>
          <p:cNvPr id="15363" name="Content Placeholder 2"/>
          <p:cNvSpPr>
            <a:spLocks noGrp="1"/>
          </p:cNvSpPr>
          <p:nvPr>
            <p:ph idx="1"/>
          </p:nvPr>
        </p:nvSpPr>
        <p:spPr/>
        <p:txBody>
          <a:bodyPr/>
          <a:lstStyle/>
          <a:p>
            <a:pPr algn="ctr">
              <a:buFont typeface="Wingdings" pitchFamily="2" charset="2"/>
              <a:buNone/>
            </a:pPr>
            <a:endParaRPr lang="en-AU" sz="4000" b="1" dirty="0" smtClean="0"/>
          </a:p>
        </p:txBody>
      </p:sp>
      <p:pic>
        <p:nvPicPr>
          <p:cNvPr id="15364" name="Picture 8" descr="tick No.png"/>
          <p:cNvPicPr>
            <a:picLocks noChangeAspect="1"/>
          </p:cNvPicPr>
          <p:nvPr/>
        </p:nvPicPr>
        <p:blipFill>
          <a:blip r:embed="rId2" cstate="print"/>
          <a:srcRect/>
          <a:stretch>
            <a:fillRect/>
          </a:stretch>
        </p:blipFill>
        <p:spPr bwMode="auto">
          <a:xfrm>
            <a:off x="2124075" y="4221163"/>
            <a:ext cx="546100" cy="504825"/>
          </a:xfrm>
          <a:prstGeom prst="rect">
            <a:avLst/>
          </a:prstGeom>
          <a:noFill/>
          <a:ln w="9525">
            <a:noFill/>
            <a:miter lim="800000"/>
            <a:headEnd/>
            <a:tailEnd/>
          </a:ln>
        </p:spPr>
      </p:pic>
      <p:pic>
        <p:nvPicPr>
          <p:cNvPr id="15365" name="Picture 2" descr="C:\Users\Manoj\Pictures\tick-512.png"/>
          <p:cNvPicPr>
            <a:picLocks noChangeAspect="1" noChangeArrowheads="1"/>
          </p:cNvPicPr>
          <p:nvPr/>
        </p:nvPicPr>
        <p:blipFill>
          <a:blip r:embed="rId3" cstate="print"/>
          <a:srcRect/>
          <a:stretch>
            <a:fillRect/>
          </a:stretch>
        </p:blipFill>
        <p:spPr bwMode="auto">
          <a:xfrm>
            <a:off x="6372225" y="4076700"/>
            <a:ext cx="693738" cy="692150"/>
          </a:xfrm>
          <a:prstGeom prst="rect">
            <a:avLst/>
          </a:prstGeom>
          <a:noFill/>
          <a:ln w="9525">
            <a:noFill/>
            <a:miter lim="800000"/>
            <a:headEnd/>
            <a:tailEnd/>
          </a:ln>
        </p:spPr>
      </p:pic>
      <p:sp>
        <p:nvSpPr>
          <p:cNvPr id="15366" name="TextBox 5"/>
          <p:cNvSpPr txBox="1">
            <a:spLocks noChangeArrowheads="1"/>
          </p:cNvSpPr>
          <p:nvPr/>
        </p:nvSpPr>
        <p:spPr bwMode="auto">
          <a:xfrm>
            <a:off x="1930887" y="2492896"/>
            <a:ext cx="5554085" cy="646331"/>
          </a:xfrm>
          <a:prstGeom prst="rect">
            <a:avLst/>
          </a:prstGeom>
          <a:noFill/>
          <a:ln w="9525">
            <a:noFill/>
            <a:miter lim="800000"/>
            <a:headEnd/>
            <a:tailEnd/>
          </a:ln>
        </p:spPr>
        <p:txBody>
          <a:bodyPr wrap="none">
            <a:spAutoFit/>
          </a:bodyPr>
          <a:lstStyle/>
          <a:p>
            <a:pPr algn="ctr"/>
            <a:r>
              <a:rPr lang="en-AU" dirty="0"/>
              <a:t>Audit Firm shall not assume a management responsibility</a:t>
            </a:r>
          </a:p>
          <a:p>
            <a:pPr algn="ctr"/>
            <a:r>
              <a:rPr lang="en-AU" dirty="0"/>
              <a:t> for an audit client </a:t>
            </a:r>
            <a:r>
              <a:rPr lang="en-AU" dirty="0" smtClean="0"/>
              <a:t>(Para </a:t>
            </a:r>
            <a:r>
              <a:rPr lang="en-AU" dirty="0"/>
              <a:t>R600.7)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3568" y="188640"/>
            <a:ext cx="7992888" cy="1656184"/>
          </a:xfrm>
        </p:spPr>
        <p:txBody>
          <a:bodyPr>
            <a:normAutofit fontScale="90000"/>
          </a:bodyPr>
          <a:lstStyle/>
          <a:p>
            <a:pPr algn="l"/>
            <a:r>
              <a:rPr lang="en-AU" dirty="0" smtClean="0"/>
              <a:t/>
            </a:r>
            <a:br>
              <a:rPr lang="en-AU" dirty="0" smtClean="0"/>
            </a:br>
            <a:r>
              <a:rPr lang="en-AU" dirty="0" smtClean="0"/>
              <a:t/>
            </a:r>
            <a:br>
              <a:rPr lang="en-AU" dirty="0" smtClean="0"/>
            </a:br>
            <a:r>
              <a:rPr lang="en-AU" dirty="0" smtClean="0"/>
              <a:t/>
            </a:r>
            <a:br>
              <a:rPr lang="en-AU" dirty="0" smtClean="0"/>
            </a:br>
            <a:r>
              <a:rPr lang="en-AU" sz="3600" dirty="0" smtClean="0"/>
              <a:t>Firms </a:t>
            </a:r>
            <a:r>
              <a:rPr lang="en-AU" sz="3600" dirty="0" smtClean="0"/>
              <a:t>or network firms must not assume financial preparation responsibility for an audit client </a:t>
            </a: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endParaRPr lang="en-AU" sz="2400" dirty="0" smtClean="0"/>
          </a:p>
        </p:txBody>
      </p:sp>
      <p:sp>
        <p:nvSpPr>
          <p:cNvPr id="6147" name="Content Placeholder 2"/>
          <p:cNvSpPr>
            <a:spLocks noGrp="1"/>
          </p:cNvSpPr>
          <p:nvPr>
            <p:ph idx="1"/>
          </p:nvPr>
        </p:nvSpPr>
        <p:spPr>
          <a:xfrm>
            <a:off x="1979712" y="1844824"/>
            <a:ext cx="4824412" cy="1008062"/>
          </a:xfrm>
          <a:solidFill>
            <a:schemeClr val="accent1">
              <a:lumMod val="75000"/>
            </a:schemeClr>
          </a:solidFill>
          <a:ln w="28575">
            <a:solidFill>
              <a:schemeClr val="tx1"/>
            </a:solidFill>
          </a:ln>
        </p:spPr>
        <p:txBody>
          <a:bodyPr>
            <a:normAutofit lnSpcReduction="10000"/>
          </a:bodyPr>
          <a:lstStyle/>
          <a:p>
            <a:pPr marL="0" indent="0" algn="just">
              <a:buFont typeface="Wingdings" pitchFamily="2" charset="2"/>
              <a:buNone/>
              <a:defRPr/>
            </a:pPr>
            <a:r>
              <a:rPr lang="en-AU" sz="1600" dirty="0" smtClean="0">
                <a:solidFill>
                  <a:schemeClr val="bg1"/>
                </a:solidFill>
              </a:rPr>
              <a:t>Where an accountant assumes management responsibility for the preparation of financial statements for a SMSF then the service would not be routine or mechanical </a:t>
            </a:r>
            <a:endParaRPr lang="en-AU" sz="1600" dirty="0" smtClean="0"/>
          </a:p>
        </p:txBody>
      </p:sp>
      <p:pic>
        <p:nvPicPr>
          <p:cNvPr id="18436" name="Picture 7" descr="Logo online smsf audit.JPG"/>
          <p:cNvPicPr>
            <a:picLocks noChangeAspect="1"/>
          </p:cNvPicPr>
          <p:nvPr/>
        </p:nvPicPr>
        <p:blipFill>
          <a:blip r:embed="rId2" cstate="print"/>
          <a:srcRect/>
          <a:stretch>
            <a:fillRect/>
          </a:stretch>
        </p:blipFill>
        <p:spPr bwMode="auto">
          <a:xfrm>
            <a:off x="7124700" y="6381750"/>
            <a:ext cx="2019300" cy="476250"/>
          </a:xfrm>
          <a:prstGeom prst="rect">
            <a:avLst/>
          </a:prstGeom>
          <a:noFill/>
          <a:ln w="9525">
            <a:noFill/>
            <a:miter lim="800000"/>
            <a:headEnd/>
            <a:tailEnd/>
          </a:ln>
        </p:spPr>
      </p:pic>
      <p:sp>
        <p:nvSpPr>
          <p:cNvPr id="7" name="TextBox 6"/>
          <p:cNvSpPr txBox="1"/>
          <p:nvPr/>
        </p:nvSpPr>
        <p:spPr>
          <a:xfrm>
            <a:off x="2267744" y="3717032"/>
            <a:ext cx="4319587" cy="1323975"/>
          </a:xfrm>
          <a:prstGeom prst="rect">
            <a:avLst/>
          </a:prstGeom>
          <a:solidFill>
            <a:schemeClr val="accent1">
              <a:lumMod val="60000"/>
              <a:lumOff val="40000"/>
            </a:schemeClr>
          </a:solidFill>
          <a:ln w="28575">
            <a:solidFill>
              <a:schemeClr val="tx1"/>
            </a:solidFill>
          </a:ln>
        </p:spPr>
        <p:txBody>
          <a:bodyPr>
            <a:spAutoFit/>
          </a:bodyPr>
          <a:lstStyle/>
          <a:p>
            <a:pPr>
              <a:defRPr/>
            </a:pPr>
            <a:r>
              <a:rPr lang="en-AU" sz="1600" dirty="0">
                <a:latin typeface="Arial" charset="0"/>
                <a:cs typeface="Arial" charset="0"/>
              </a:rPr>
              <a:t>Self-review threat which arises, were that same firm to undertake an audit of those financial statements, would be so great that no safeguard could reduce the threat to an acceptable level.</a:t>
            </a:r>
          </a:p>
        </p:txBody>
      </p:sp>
      <p:sp>
        <p:nvSpPr>
          <p:cNvPr id="8" name="Down Arrow 7"/>
          <p:cNvSpPr/>
          <p:nvPr/>
        </p:nvSpPr>
        <p:spPr>
          <a:xfrm>
            <a:off x="3923928" y="3140968"/>
            <a:ext cx="792162" cy="4333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AU"/>
          </a:p>
        </p:txBody>
      </p:sp>
      <p:sp>
        <p:nvSpPr>
          <p:cNvPr id="9" name="Down Arrow 8"/>
          <p:cNvSpPr/>
          <p:nvPr/>
        </p:nvSpPr>
        <p:spPr>
          <a:xfrm>
            <a:off x="3851920" y="5373216"/>
            <a:ext cx="792163" cy="4318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AU"/>
          </a:p>
        </p:txBody>
      </p:sp>
      <p:sp>
        <p:nvSpPr>
          <p:cNvPr id="10" name="TextBox 9"/>
          <p:cNvSpPr txBox="1"/>
          <p:nvPr/>
        </p:nvSpPr>
        <p:spPr>
          <a:xfrm>
            <a:off x="2555875" y="5949950"/>
            <a:ext cx="3749675" cy="646113"/>
          </a:xfrm>
          <a:prstGeom prst="rect">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wrap="none">
            <a:spAutoFit/>
          </a:bodyPr>
          <a:lstStyle/>
          <a:p>
            <a:pPr algn="ctr">
              <a:defRPr/>
            </a:pPr>
            <a:r>
              <a:rPr lang="en-AU" dirty="0">
                <a:solidFill>
                  <a:schemeClr val="bg1"/>
                </a:solidFill>
              </a:rPr>
              <a:t>Firm or Networking firms </a:t>
            </a:r>
          </a:p>
          <a:p>
            <a:pPr algn="ctr">
              <a:defRPr/>
            </a:pPr>
            <a:r>
              <a:rPr lang="en-AU" dirty="0">
                <a:solidFill>
                  <a:schemeClr val="bg1"/>
                </a:solidFill>
              </a:rPr>
              <a:t>must resign as an Auditor of SMSF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algn="ctr">
              <a:buFont typeface="Wingdings" pitchFamily="2" charset="2"/>
              <a:buNone/>
            </a:pPr>
            <a:endParaRPr lang="en-AU" sz="4000" smtClean="0"/>
          </a:p>
          <a:p>
            <a:pPr algn="ctr"/>
            <a:endParaRPr lang="en-AU" sz="4000" smtClean="0"/>
          </a:p>
        </p:txBody>
      </p:sp>
      <p:pic>
        <p:nvPicPr>
          <p:cNvPr id="22531" name="Picture 7" descr="Logo online smsf audit.JPG"/>
          <p:cNvPicPr>
            <a:picLocks noChangeAspect="1"/>
          </p:cNvPicPr>
          <p:nvPr/>
        </p:nvPicPr>
        <p:blipFill>
          <a:blip r:embed="rId2" cstate="print"/>
          <a:srcRect/>
          <a:stretch>
            <a:fillRect/>
          </a:stretch>
        </p:blipFill>
        <p:spPr bwMode="auto">
          <a:xfrm>
            <a:off x="7124700" y="6381750"/>
            <a:ext cx="2019300" cy="476250"/>
          </a:xfrm>
          <a:prstGeom prst="rect">
            <a:avLst/>
          </a:prstGeom>
          <a:noFill/>
          <a:ln w="9525">
            <a:noFill/>
            <a:miter lim="800000"/>
            <a:headEnd/>
            <a:tailEnd/>
          </a:ln>
        </p:spPr>
      </p:pic>
      <p:sp>
        <p:nvSpPr>
          <p:cNvPr id="8" name="Title 1"/>
          <p:cNvSpPr txBox="1">
            <a:spLocks/>
          </p:cNvSpPr>
          <p:nvPr/>
        </p:nvSpPr>
        <p:spPr bwMode="auto">
          <a:xfrm>
            <a:off x="755650" y="765175"/>
            <a:ext cx="7924800" cy="1143000"/>
          </a:xfrm>
          <a:prstGeom prst="roundRect">
            <a:avLst>
              <a:gd name="adj" fmla="val 21667"/>
            </a:avLst>
          </a:prstGeom>
          <a:noFill/>
          <a:ln w="9525">
            <a:noFill/>
            <a:round/>
            <a:headEnd/>
            <a:tailEnd/>
          </a:ln>
        </p:spPr>
        <p:txBody>
          <a:bodyPr anchor="b"/>
          <a:lstStyle/>
          <a:p>
            <a:pPr>
              <a:lnSpc>
                <a:spcPct val="90000"/>
              </a:lnSpc>
              <a:defRPr/>
            </a:pPr>
            <a:r>
              <a:rPr lang="en-AU" sz="3600" b="1" kern="0" dirty="0">
                <a:solidFill>
                  <a:schemeClr val="tx2"/>
                </a:solidFill>
                <a:latin typeface="+mj-lt"/>
                <a:ea typeface="+mj-ea"/>
                <a:cs typeface="+mj-cs"/>
              </a:rPr>
              <a:t/>
            </a:r>
            <a:br>
              <a:rPr lang="en-AU" sz="3600" b="1" kern="0" dirty="0">
                <a:solidFill>
                  <a:schemeClr val="tx2"/>
                </a:solidFill>
                <a:latin typeface="+mj-lt"/>
                <a:ea typeface="+mj-ea"/>
                <a:cs typeface="+mj-cs"/>
              </a:rPr>
            </a:br>
            <a:r>
              <a:rPr lang="en-AU" sz="3600" b="1" kern="0" dirty="0">
                <a:solidFill>
                  <a:schemeClr val="tx2"/>
                </a:solidFill>
                <a:latin typeface="+mj-lt"/>
                <a:ea typeface="+mj-ea"/>
                <a:cs typeface="+mj-cs"/>
              </a:rPr>
              <a:t/>
            </a:r>
            <a:br>
              <a:rPr lang="en-AU" sz="3600" b="1" kern="0" dirty="0">
                <a:solidFill>
                  <a:schemeClr val="tx2"/>
                </a:solidFill>
                <a:latin typeface="+mj-lt"/>
                <a:ea typeface="+mj-ea"/>
                <a:cs typeface="+mj-cs"/>
              </a:rPr>
            </a:br>
            <a:r>
              <a:rPr lang="en-AU" sz="3600" b="1" kern="0" dirty="0">
                <a:solidFill>
                  <a:schemeClr val="tx2"/>
                </a:solidFill>
                <a:latin typeface="+mj-lt"/>
                <a:ea typeface="+mj-ea"/>
                <a:cs typeface="+mj-cs"/>
              </a:rPr>
              <a:t/>
            </a:r>
            <a:br>
              <a:rPr lang="en-AU" sz="3600" b="1" kern="0" dirty="0">
                <a:solidFill>
                  <a:schemeClr val="tx2"/>
                </a:solidFill>
                <a:latin typeface="+mj-lt"/>
                <a:ea typeface="+mj-ea"/>
                <a:cs typeface="+mj-cs"/>
              </a:rPr>
            </a:br>
            <a:r>
              <a:rPr lang="en-AU" sz="3600" b="1" kern="0" dirty="0">
                <a:solidFill>
                  <a:schemeClr val="tx2"/>
                </a:solidFill>
                <a:latin typeface="+mj-lt"/>
                <a:ea typeface="+mj-ea"/>
                <a:cs typeface="+mj-cs"/>
              </a:rPr>
              <a:t/>
            </a:r>
            <a:br>
              <a:rPr lang="en-AU" sz="3600" b="1" kern="0" dirty="0">
                <a:solidFill>
                  <a:schemeClr val="tx2"/>
                </a:solidFill>
                <a:latin typeface="+mj-lt"/>
                <a:ea typeface="+mj-ea"/>
                <a:cs typeface="+mj-cs"/>
              </a:rPr>
            </a:br>
            <a:r>
              <a:rPr lang="en-AU" sz="3600" b="1" kern="0" dirty="0">
                <a:solidFill>
                  <a:schemeClr val="tx2"/>
                </a:solidFill>
                <a:latin typeface="+mj-lt"/>
                <a:ea typeface="+mj-ea"/>
                <a:cs typeface="+mj-cs"/>
              </a:rPr>
              <a:t/>
            </a:r>
            <a:br>
              <a:rPr lang="en-AU" sz="3600" b="1" kern="0" dirty="0">
                <a:solidFill>
                  <a:schemeClr val="tx2"/>
                </a:solidFill>
                <a:latin typeface="+mj-lt"/>
                <a:ea typeface="+mj-ea"/>
                <a:cs typeface="+mj-cs"/>
              </a:rPr>
            </a:br>
            <a:r>
              <a:rPr lang="en-AU" sz="3600" b="1" kern="0" dirty="0">
                <a:solidFill>
                  <a:schemeClr val="tx2"/>
                </a:solidFill>
                <a:latin typeface="+mj-lt"/>
                <a:ea typeface="+mj-ea"/>
                <a:cs typeface="+mj-cs"/>
              </a:rPr>
              <a:t/>
            </a:r>
            <a:br>
              <a:rPr lang="en-AU" sz="3600" b="1" kern="0" dirty="0">
                <a:solidFill>
                  <a:schemeClr val="tx2"/>
                </a:solidFill>
                <a:latin typeface="+mj-lt"/>
                <a:ea typeface="+mj-ea"/>
                <a:cs typeface="+mj-cs"/>
              </a:rPr>
            </a:br>
            <a:r>
              <a:rPr lang="en-AU" sz="3600" b="1" kern="0" dirty="0">
                <a:solidFill>
                  <a:schemeClr val="tx2"/>
                </a:solidFill>
                <a:latin typeface="+mj-lt"/>
                <a:ea typeface="+mj-ea"/>
                <a:cs typeface="+mj-cs"/>
              </a:rPr>
              <a:t/>
            </a:r>
            <a:br>
              <a:rPr lang="en-AU" sz="3600" b="1" kern="0" dirty="0">
                <a:solidFill>
                  <a:schemeClr val="tx2"/>
                </a:solidFill>
                <a:latin typeface="+mj-lt"/>
                <a:ea typeface="+mj-ea"/>
                <a:cs typeface="+mj-cs"/>
              </a:rPr>
            </a:br>
            <a:r>
              <a:rPr lang="en-AU" sz="3600" b="1" kern="0" dirty="0">
                <a:solidFill>
                  <a:schemeClr val="tx2"/>
                </a:solidFill>
                <a:latin typeface="+mj-lt"/>
                <a:ea typeface="+mj-ea"/>
                <a:cs typeface="+mj-cs"/>
              </a:rPr>
              <a:t/>
            </a:r>
            <a:br>
              <a:rPr lang="en-AU" sz="3600" b="1" kern="0" dirty="0">
                <a:solidFill>
                  <a:schemeClr val="tx2"/>
                </a:solidFill>
                <a:latin typeface="+mj-lt"/>
                <a:ea typeface="+mj-ea"/>
                <a:cs typeface="+mj-cs"/>
              </a:rPr>
            </a:br>
            <a:r>
              <a:rPr lang="en-AU" sz="3200" u="sng" dirty="0">
                <a:latin typeface="Arial" charset="0"/>
                <a:cs typeface="Arial" charset="0"/>
              </a:rPr>
              <a:t>Staff </a:t>
            </a:r>
            <a:r>
              <a:rPr lang="en-AU" sz="3200" u="sng" dirty="0">
                <a:latin typeface="Arial" charset="0"/>
                <a:cs typeface="Arial" charset="0"/>
              </a:rPr>
              <a:t>member </a:t>
            </a:r>
            <a:r>
              <a:rPr lang="en-AU" sz="3200" dirty="0">
                <a:latin typeface="Arial" charset="0"/>
                <a:cs typeface="Arial" charset="0"/>
              </a:rPr>
              <a:t>within </a:t>
            </a:r>
            <a:r>
              <a:rPr lang="en-AU" sz="3200" dirty="0">
                <a:latin typeface="Arial" charset="0"/>
                <a:cs typeface="Arial" charset="0"/>
              </a:rPr>
              <a:t>an Audit Firm prepares </a:t>
            </a:r>
            <a:r>
              <a:rPr lang="en-AU" sz="3200" dirty="0">
                <a:latin typeface="Arial" charset="0"/>
                <a:cs typeface="Arial" charset="0"/>
              </a:rPr>
              <a:t>financial statements </a:t>
            </a:r>
            <a:endParaRPr lang="en-AU" sz="3200" b="1" kern="0" dirty="0">
              <a:solidFill>
                <a:schemeClr val="tx2"/>
              </a:solidFill>
              <a:latin typeface="+mj-lt"/>
              <a:ea typeface="+mj-ea"/>
              <a:cs typeface="+mj-cs"/>
            </a:endParaRPr>
          </a:p>
        </p:txBody>
      </p:sp>
      <p:sp>
        <p:nvSpPr>
          <p:cNvPr id="22534" name="TextBox 11"/>
          <p:cNvSpPr txBox="1">
            <a:spLocks noChangeArrowheads="1"/>
          </p:cNvSpPr>
          <p:nvPr/>
        </p:nvSpPr>
        <p:spPr bwMode="auto">
          <a:xfrm>
            <a:off x="3059113" y="2492375"/>
            <a:ext cx="2233612" cy="3416300"/>
          </a:xfrm>
          <a:prstGeom prst="rect">
            <a:avLst/>
          </a:prstGeom>
          <a:solidFill>
            <a:srgbClr val="FFC000"/>
          </a:solidFill>
          <a:ln w="19050">
            <a:solidFill>
              <a:schemeClr val="tx1"/>
            </a:solidFill>
            <a:miter lim="800000"/>
            <a:headEnd/>
            <a:tailEnd/>
          </a:ln>
        </p:spPr>
        <p:txBody>
          <a:bodyPr>
            <a:spAutoFit/>
          </a:bodyPr>
          <a:lstStyle/>
          <a:p>
            <a:pPr algn="ctr"/>
            <a:r>
              <a:rPr lang="en-AU"/>
              <a:t>No Safeguards</a:t>
            </a:r>
          </a:p>
          <a:p>
            <a:pPr algn="ctr"/>
            <a:endParaRPr lang="en-AU"/>
          </a:p>
          <a:p>
            <a:pPr algn="ctr"/>
            <a:r>
              <a:rPr lang="en-AU"/>
              <a:t>Firm would not be able to put appropriate safeguards in place to reduce the threat to an acceptable level, as all of their staff are essentially reporting to them</a:t>
            </a:r>
          </a:p>
          <a:p>
            <a:pPr algn="ctr"/>
            <a:endParaRPr lang="en-AU"/>
          </a:p>
        </p:txBody>
      </p:sp>
      <p:sp>
        <p:nvSpPr>
          <p:cNvPr id="22535" name="TextBox 12"/>
          <p:cNvSpPr txBox="1">
            <a:spLocks noChangeArrowheads="1"/>
          </p:cNvSpPr>
          <p:nvPr/>
        </p:nvSpPr>
        <p:spPr bwMode="auto">
          <a:xfrm>
            <a:off x="6084888" y="2492375"/>
            <a:ext cx="1800225" cy="2032000"/>
          </a:xfrm>
          <a:prstGeom prst="rect">
            <a:avLst/>
          </a:prstGeom>
          <a:solidFill>
            <a:srgbClr val="FF0000"/>
          </a:solidFill>
          <a:ln w="19050">
            <a:solidFill>
              <a:schemeClr val="tx1"/>
            </a:solidFill>
            <a:miter lim="800000"/>
            <a:headEnd/>
            <a:tailEnd/>
          </a:ln>
        </p:spPr>
        <p:txBody>
          <a:bodyPr>
            <a:spAutoFit/>
          </a:bodyPr>
          <a:lstStyle/>
          <a:p>
            <a:pPr algn="ctr"/>
            <a:r>
              <a:rPr lang="en-AU">
                <a:solidFill>
                  <a:schemeClr val="bg1"/>
                </a:solidFill>
              </a:rPr>
              <a:t>Action</a:t>
            </a:r>
          </a:p>
          <a:p>
            <a:pPr algn="ctr"/>
            <a:endParaRPr lang="en-AU">
              <a:solidFill>
                <a:schemeClr val="bg1"/>
              </a:solidFill>
            </a:endParaRPr>
          </a:p>
          <a:p>
            <a:pPr algn="ctr"/>
            <a:r>
              <a:rPr lang="en-AU">
                <a:solidFill>
                  <a:schemeClr val="bg1"/>
                </a:solidFill>
              </a:rPr>
              <a:t>The auditor must decline the audits for their SMSF clients</a:t>
            </a:r>
          </a:p>
        </p:txBody>
      </p:sp>
      <p:sp>
        <p:nvSpPr>
          <p:cNvPr id="22536" name="TextBox 13"/>
          <p:cNvSpPr txBox="1">
            <a:spLocks noChangeArrowheads="1"/>
          </p:cNvSpPr>
          <p:nvPr/>
        </p:nvSpPr>
        <p:spPr bwMode="auto">
          <a:xfrm>
            <a:off x="971550" y="2492375"/>
            <a:ext cx="2016125" cy="2586038"/>
          </a:xfrm>
          <a:prstGeom prst="rect">
            <a:avLst/>
          </a:prstGeom>
          <a:solidFill>
            <a:srgbClr val="FFC000"/>
          </a:solidFill>
          <a:ln w="19050">
            <a:solidFill>
              <a:schemeClr val="tx1"/>
            </a:solidFill>
            <a:miter lim="800000"/>
            <a:headEnd/>
            <a:tailEnd/>
          </a:ln>
        </p:spPr>
        <p:txBody>
          <a:bodyPr>
            <a:spAutoFit/>
          </a:bodyPr>
          <a:lstStyle/>
          <a:p>
            <a:pPr algn="ctr"/>
            <a:r>
              <a:rPr lang="en-AU"/>
              <a:t>Self Review</a:t>
            </a:r>
          </a:p>
          <a:p>
            <a:pPr algn="ctr"/>
            <a:endParaRPr lang="en-AU"/>
          </a:p>
          <a:p>
            <a:pPr algn="ctr"/>
            <a:r>
              <a:rPr lang="en-AU"/>
              <a:t>Auditor will not evaluate the results of judgements made by that staff member</a:t>
            </a:r>
          </a:p>
          <a:p>
            <a:pPr algn="ctr"/>
            <a:endParaRPr lang="en-AU" b="1">
              <a:solidFill>
                <a:schemeClr val="bg1"/>
              </a:solidFill>
            </a:endParaRPr>
          </a:p>
        </p:txBody>
      </p:sp>
      <p:pic>
        <p:nvPicPr>
          <p:cNvPr id="22537" name="Picture 14" descr="tick No.png"/>
          <p:cNvPicPr>
            <a:picLocks noChangeAspect="1"/>
          </p:cNvPicPr>
          <p:nvPr/>
        </p:nvPicPr>
        <p:blipFill>
          <a:blip r:embed="rId3" cstate="print"/>
          <a:srcRect/>
          <a:stretch>
            <a:fillRect/>
          </a:stretch>
        </p:blipFill>
        <p:spPr bwMode="auto">
          <a:xfrm>
            <a:off x="7842250" y="260350"/>
            <a:ext cx="858838" cy="7921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smtClean="0"/>
              <a:t>House Keeping - Audio</a:t>
            </a:r>
          </a:p>
        </p:txBody>
      </p:sp>
      <p:pic>
        <p:nvPicPr>
          <p:cNvPr id="4099" name="Content Placeholder 3" descr="go to webinar 2 (1).jpg"/>
          <p:cNvPicPr>
            <a:picLocks noGrp="1" noChangeAspect="1"/>
          </p:cNvPicPr>
          <p:nvPr>
            <p:ph idx="1"/>
          </p:nvPr>
        </p:nvPicPr>
        <p:blipFill>
          <a:blip r:embed="rId2" cstate="print"/>
          <a:srcRect/>
          <a:stretch>
            <a:fillRect/>
          </a:stretch>
        </p:blipFill>
        <p:spPr>
          <a:xfrm>
            <a:off x="5796136" y="1628800"/>
            <a:ext cx="1600200" cy="4127500"/>
          </a:xfrm>
        </p:spPr>
      </p:pic>
      <p:sp>
        <p:nvSpPr>
          <p:cNvPr id="6" name="TextBox 5"/>
          <p:cNvSpPr txBox="1"/>
          <p:nvPr/>
        </p:nvSpPr>
        <p:spPr>
          <a:xfrm>
            <a:off x="1143000" y="2590800"/>
            <a:ext cx="3890963" cy="1477963"/>
          </a:xfrm>
          <a:prstGeom prst="rect">
            <a:avLst/>
          </a:prstGeom>
          <a:noFill/>
        </p:spPr>
        <p:txBody>
          <a:bodyPr wrap="none">
            <a:spAutoFit/>
          </a:bodyPr>
          <a:lstStyle/>
          <a:p>
            <a:pPr>
              <a:defRPr/>
            </a:pPr>
            <a:r>
              <a:rPr lang="en-AU" dirty="0">
                <a:latin typeface="Arial" charset="0"/>
                <a:cs typeface="Arial" charset="0"/>
              </a:rPr>
              <a:t>If Computer sound is not audio able</a:t>
            </a:r>
          </a:p>
          <a:p>
            <a:pPr>
              <a:defRPr/>
            </a:pPr>
            <a:endParaRPr lang="en-AU" dirty="0">
              <a:latin typeface="Arial" charset="0"/>
              <a:cs typeface="Arial" charset="0"/>
            </a:endParaRPr>
          </a:p>
          <a:p>
            <a:pPr marL="342900" indent="-342900">
              <a:buFont typeface="+mj-lt"/>
              <a:buAutoNum type="arabicPeriod"/>
              <a:defRPr/>
            </a:pPr>
            <a:r>
              <a:rPr lang="en-AU" dirty="0">
                <a:latin typeface="Arial" charset="0"/>
                <a:cs typeface="Arial" charset="0"/>
              </a:rPr>
              <a:t>Phone the number on your panel</a:t>
            </a:r>
          </a:p>
          <a:p>
            <a:pPr marL="342900" indent="-342900">
              <a:buFont typeface="+mj-lt"/>
              <a:buAutoNum type="arabicPeriod"/>
              <a:defRPr/>
            </a:pPr>
            <a:r>
              <a:rPr lang="en-AU" dirty="0">
                <a:latin typeface="Arial" charset="0"/>
                <a:cs typeface="Arial" charset="0"/>
              </a:rPr>
              <a:t>Enter Access Code</a:t>
            </a:r>
          </a:p>
          <a:p>
            <a:pPr>
              <a:defRPr/>
            </a:pPr>
            <a:endParaRPr lang="en-AU" dirty="0">
              <a:latin typeface="Arial" charset="0"/>
              <a:cs typeface="Arial" charset="0"/>
            </a:endParaRPr>
          </a:p>
        </p:txBody>
      </p:sp>
      <p:pic>
        <p:nvPicPr>
          <p:cNvPr id="4101" name="Picture 7" descr="Logo online smsf audit.JPG"/>
          <p:cNvPicPr>
            <a:picLocks noChangeAspect="1"/>
          </p:cNvPicPr>
          <p:nvPr/>
        </p:nvPicPr>
        <p:blipFill>
          <a:blip r:embed="rId3" cstate="print"/>
          <a:srcRect/>
          <a:stretch>
            <a:fillRect/>
          </a:stretch>
        </p:blipFill>
        <p:spPr bwMode="auto">
          <a:xfrm>
            <a:off x="0" y="6288087"/>
            <a:ext cx="2411412" cy="569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3528" y="260648"/>
            <a:ext cx="6840760" cy="1152128"/>
          </a:xfrm>
        </p:spPr>
        <p:txBody>
          <a:bodyPr>
            <a:normAutofit/>
          </a:bodyPr>
          <a:lstStyle/>
          <a:p>
            <a:pPr algn="l"/>
            <a:r>
              <a:rPr lang="en-AU" sz="2800" u="sng" dirty="0" smtClean="0"/>
              <a:t>Trustee </a:t>
            </a:r>
            <a:r>
              <a:rPr lang="en-AU" sz="2800" u="sng" dirty="0" smtClean="0"/>
              <a:t>prepared Trial Balance </a:t>
            </a:r>
            <a:br>
              <a:rPr lang="en-AU" sz="2800" u="sng" dirty="0" smtClean="0"/>
            </a:br>
            <a:r>
              <a:rPr lang="en-AU" sz="2800" dirty="0" smtClean="0"/>
              <a:t>Accounting firm acts as Tax Agent Only</a:t>
            </a:r>
          </a:p>
        </p:txBody>
      </p:sp>
      <p:sp>
        <p:nvSpPr>
          <p:cNvPr id="23555" name="Content Placeholder 2"/>
          <p:cNvSpPr>
            <a:spLocks noGrp="1"/>
          </p:cNvSpPr>
          <p:nvPr>
            <p:ph idx="1"/>
          </p:nvPr>
        </p:nvSpPr>
        <p:spPr/>
        <p:txBody>
          <a:bodyPr/>
          <a:lstStyle/>
          <a:p>
            <a:pPr algn="ctr">
              <a:buFont typeface="Wingdings" pitchFamily="2" charset="2"/>
              <a:buNone/>
            </a:pPr>
            <a:endParaRPr lang="en-AU" sz="4000" smtClean="0"/>
          </a:p>
          <a:p>
            <a:pPr algn="ctr"/>
            <a:endParaRPr lang="en-AU" sz="4000" smtClean="0"/>
          </a:p>
        </p:txBody>
      </p:sp>
      <p:pic>
        <p:nvPicPr>
          <p:cNvPr id="23556" name="Picture 7" descr="Logo online smsf audit.JPG"/>
          <p:cNvPicPr>
            <a:picLocks noChangeAspect="1"/>
          </p:cNvPicPr>
          <p:nvPr/>
        </p:nvPicPr>
        <p:blipFill>
          <a:blip r:embed="rId2" cstate="print"/>
          <a:srcRect/>
          <a:stretch>
            <a:fillRect/>
          </a:stretch>
        </p:blipFill>
        <p:spPr bwMode="auto">
          <a:xfrm>
            <a:off x="0" y="6381750"/>
            <a:ext cx="2019300" cy="476250"/>
          </a:xfrm>
          <a:prstGeom prst="rect">
            <a:avLst/>
          </a:prstGeom>
          <a:noFill/>
          <a:ln w="9525">
            <a:noFill/>
            <a:miter lim="800000"/>
            <a:headEnd/>
            <a:tailEnd/>
          </a:ln>
        </p:spPr>
      </p:pic>
      <p:sp>
        <p:nvSpPr>
          <p:cNvPr id="23558" name="TextBox 5"/>
          <p:cNvSpPr txBox="1">
            <a:spLocks noChangeArrowheads="1"/>
          </p:cNvSpPr>
          <p:nvPr/>
        </p:nvSpPr>
        <p:spPr bwMode="auto">
          <a:xfrm>
            <a:off x="1116013" y="2636838"/>
            <a:ext cx="1727200" cy="3416300"/>
          </a:xfrm>
          <a:prstGeom prst="rect">
            <a:avLst/>
          </a:prstGeom>
          <a:solidFill>
            <a:srgbClr val="FFC000"/>
          </a:solidFill>
          <a:ln w="19050">
            <a:solidFill>
              <a:schemeClr val="tx1"/>
            </a:solidFill>
            <a:miter lim="800000"/>
            <a:headEnd/>
            <a:tailEnd/>
          </a:ln>
        </p:spPr>
        <p:txBody>
          <a:bodyPr>
            <a:spAutoFit/>
          </a:bodyPr>
          <a:lstStyle/>
          <a:p>
            <a:pPr algn="ctr"/>
            <a:r>
              <a:rPr lang="en-AU"/>
              <a:t>Self Review</a:t>
            </a:r>
          </a:p>
          <a:p>
            <a:pPr algn="ctr"/>
            <a:endParaRPr lang="en-AU"/>
          </a:p>
          <a:p>
            <a:pPr algn="ctr"/>
            <a:r>
              <a:rPr lang="en-AU"/>
              <a:t>Will not generally create a self-review threat.</a:t>
            </a:r>
          </a:p>
          <a:p>
            <a:pPr algn="ctr"/>
            <a:endParaRPr lang="en-AU" b="1">
              <a:solidFill>
                <a:schemeClr val="bg1"/>
              </a:solidFill>
            </a:endParaRPr>
          </a:p>
          <a:p>
            <a:pPr algn="ctr"/>
            <a:r>
              <a:rPr lang="en-AU"/>
              <a:t>Tax calculations could create a self-review threat</a:t>
            </a:r>
            <a:endParaRPr lang="en-AU" b="1">
              <a:solidFill>
                <a:schemeClr val="bg1"/>
              </a:solidFill>
            </a:endParaRPr>
          </a:p>
        </p:txBody>
      </p:sp>
      <p:sp>
        <p:nvSpPr>
          <p:cNvPr id="7" name="TextBox 6"/>
          <p:cNvSpPr txBox="1"/>
          <p:nvPr/>
        </p:nvSpPr>
        <p:spPr>
          <a:xfrm>
            <a:off x="3203575" y="2492375"/>
            <a:ext cx="5616575" cy="2032000"/>
          </a:xfrm>
          <a:prstGeom prst="rect">
            <a:avLst/>
          </a:prstGeom>
          <a:solidFill>
            <a:srgbClr val="FF0000"/>
          </a:solidFill>
          <a:ln w="19050">
            <a:solidFill>
              <a:schemeClr val="tx1"/>
            </a:solidFill>
          </a:ln>
        </p:spPr>
        <p:txBody>
          <a:bodyPr>
            <a:spAutoFit/>
          </a:bodyPr>
          <a:lstStyle/>
          <a:p>
            <a:pPr algn="ctr">
              <a:defRPr/>
            </a:pPr>
            <a:r>
              <a:rPr lang="en-AU" dirty="0">
                <a:solidFill>
                  <a:schemeClr val="bg1"/>
                </a:solidFill>
                <a:latin typeface="Arial" charset="0"/>
                <a:cs typeface="Arial" charset="0"/>
              </a:rPr>
              <a:t>Action</a:t>
            </a:r>
          </a:p>
          <a:p>
            <a:pPr>
              <a:defRPr/>
            </a:pPr>
            <a:endParaRPr lang="en-AU" dirty="0">
              <a:solidFill>
                <a:schemeClr val="bg1"/>
              </a:solidFill>
              <a:latin typeface="Arial" charset="0"/>
              <a:cs typeface="Arial" charset="0"/>
            </a:endParaRPr>
          </a:p>
          <a:p>
            <a:pPr>
              <a:defRPr/>
            </a:pPr>
            <a:r>
              <a:rPr lang="en-AU" dirty="0">
                <a:solidFill>
                  <a:schemeClr val="bg1"/>
                </a:solidFill>
                <a:latin typeface="Arial" charset="0"/>
                <a:cs typeface="Arial" charset="0"/>
              </a:rPr>
              <a:t>If the accounting firm prepares tax calculations of current and deferred tax liabilities (or assets) </a:t>
            </a:r>
            <a:r>
              <a:rPr lang="en-AU" dirty="0">
                <a:solidFill>
                  <a:srgbClr val="FFFF00"/>
                </a:solidFill>
                <a:latin typeface="Arial" charset="0"/>
                <a:cs typeface="Arial" charset="0"/>
              </a:rPr>
              <a:t>that are </a:t>
            </a:r>
            <a:r>
              <a:rPr lang="en-AU" b="1" u="sng" dirty="0">
                <a:solidFill>
                  <a:srgbClr val="FFFF00"/>
                </a:solidFill>
                <a:latin typeface="Arial" charset="0"/>
                <a:cs typeface="Arial" charset="0"/>
              </a:rPr>
              <a:t>material </a:t>
            </a:r>
            <a:r>
              <a:rPr lang="en-AU" dirty="0">
                <a:solidFill>
                  <a:srgbClr val="FFFF00"/>
                </a:solidFill>
                <a:latin typeface="Arial" charset="0"/>
                <a:cs typeface="Arial" charset="0"/>
              </a:rPr>
              <a:t>to the financial statements</a:t>
            </a:r>
            <a:r>
              <a:rPr lang="en-AU" dirty="0">
                <a:solidFill>
                  <a:schemeClr val="bg1"/>
                </a:solidFill>
                <a:latin typeface="Arial" charset="0"/>
                <a:cs typeface="Arial" charset="0"/>
              </a:rPr>
              <a:t>, the auditor may not be able to eliminate the circumstances creating the threats to independence.</a:t>
            </a:r>
          </a:p>
        </p:txBody>
      </p:sp>
      <p:pic>
        <p:nvPicPr>
          <p:cNvPr id="23560" name="Picture 2" descr="C:\Users\Manoj\Pictures\tick-512.png"/>
          <p:cNvPicPr>
            <a:picLocks noChangeAspect="1" noChangeArrowheads="1"/>
          </p:cNvPicPr>
          <p:nvPr/>
        </p:nvPicPr>
        <p:blipFill>
          <a:blip r:embed="rId3" cstate="print"/>
          <a:srcRect/>
          <a:stretch>
            <a:fillRect/>
          </a:stretch>
        </p:blipFill>
        <p:spPr bwMode="auto">
          <a:xfrm>
            <a:off x="8027988" y="188913"/>
            <a:ext cx="693737" cy="6921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7924800" cy="1143000"/>
          </a:xfrm>
        </p:spPr>
        <p:txBody>
          <a:bodyPr/>
          <a:lstStyle/>
          <a:p>
            <a:pPr algn="l">
              <a:lnSpc>
                <a:spcPct val="100000"/>
              </a:lnSpc>
            </a:pPr>
            <a:r>
              <a:rPr lang="en-AU" sz="2800" dirty="0" smtClean="0"/>
              <a:t>Where the auditor was previously a Partner or employee of the firm</a:t>
            </a:r>
          </a:p>
        </p:txBody>
      </p:sp>
      <p:pic>
        <p:nvPicPr>
          <p:cNvPr id="24579" name="Picture 7" descr="Logo online smsf audit.JPG"/>
          <p:cNvPicPr>
            <a:picLocks noChangeAspect="1"/>
          </p:cNvPicPr>
          <p:nvPr/>
        </p:nvPicPr>
        <p:blipFill>
          <a:blip r:embed="rId2" cstate="print"/>
          <a:srcRect/>
          <a:stretch>
            <a:fillRect/>
          </a:stretch>
        </p:blipFill>
        <p:spPr bwMode="auto">
          <a:xfrm>
            <a:off x="7124700" y="6381750"/>
            <a:ext cx="2019300" cy="476250"/>
          </a:xfrm>
          <a:prstGeom prst="rect">
            <a:avLst/>
          </a:prstGeom>
          <a:noFill/>
          <a:ln w="9525">
            <a:noFill/>
            <a:miter lim="800000"/>
            <a:headEnd/>
            <a:tailEnd/>
          </a:ln>
        </p:spPr>
      </p:pic>
      <p:sp>
        <p:nvSpPr>
          <p:cNvPr id="24581" name="TextBox 7"/>
          <p:cNvSpPr txBox="1">
            <a:spLocks noChangeArrowheads="1"/>
          </p:cNvSpPr>
          <p:nvPr/>
        </p:nvSpPr>
        <p:spPr bwMode="auto">
          <a:xfrm>
            <a:off x="827584" y="2420888"/>
            <a:ext cx="1727200" cy="3847207"/>
          </a:xfrm>
          <a:prstGeom prst="rect">
            <a:avLst/>
          </a:prstGeom>
          <a:solidFill>
            <a:srgbClr val="FFC000"/>
          </a:solidFill>
          <a:ln w="19050">
            <a:solidFill>
              <a:schemeClr val="tx1"/>
            </a:solidFill>
            <a:miter lim="800000"/>
            <a:headEnd/>
            <a:tailEnd/>
          </a:ln>
        </p:spPr>
        <p:txBody>
          <a:bodyPr>
            <a:spAutoFit/>
          </a:bodyPr>
          <a:lstStyle/>
          <a:p>
            <a:pPr algn="ctr"/>
            <a:r>
              <a:rPr lang="en-AU" b="1" u="sng" dirty="0"/>
              <a:t>Self Review</a:t>
            </a:r>
          </a:p>
          <a:p>
            <a:pPr algn="ctr"/>
            <a:endParaRPr lang="en-AU" dirty="0"/>
          </a:p>
          <a:p>
            <a:r>
              <a:rPr lang="en-AU" sz="1600" dirty="0"/>
              <a:t>Threats may exist that the auditor may not appropriately evaluate the </a:t>
            </a:r>
            <a:r>
              <a:rPr lang="en-AU" sz="1600" dirty="0">
                <a:solidFill>
                  <a:srgbClr val="FF0000"/>
                </a:solidFill>
              </a:rPr>
              <a:t>results of previous judgements made</a:t>
            </a:r>
            <a:r>
              <a:rPr lang="en-AU" sz="1600" dirty="0"/>
              <a:t>, or advice provided, to clients of the firm when the auditor was a partner of the firm.</a:t>
            </a:r>
            <a:endParaRPr lang="en-AU" sz="1600" b="1" dirty="0">
              <a:solidFill>
                <a:schemeClr val="bg1"/>
              </a:solidFill>
            </a:endParaRPr>
          </a:p>
        </p:txBody>
      </p:sp>
      <p:sp>
        <p:nvSpPr>
          <p:cNvPr id="24582" name="TextBox 8"/>
          <p:cNvSpPr txBox="1">
            <a:spLocks noChangeArrowheads="1"/>
          </p:cNvSpPr>
          <p:nvPr/>
        </p:nvSpPr>
        <p:spPr bwMode="auto">
          <a:xfrm>
            <a:off x="2700338" y="2349500"/>
            <a:ext cx="1728787" cy="4246563"/>
          </a:xfrm>
          <a:prstGeom prst="rect">
            <a:avLst/>
          </a:prstGeom>
          <a:solidFill>
            <a:srgbClr val="FFC000"/>
          </a:solidFill>
          <a:ln w="19050">
            <a:solidFill>
              <a:schemeClr val="tx1"/>
            </a:solidFill>
            <a:miter lim="800000"/>
            <a:headEnd/>
            <a:tailEnd/>
          </a:ln>
        </p:spPr>
        <p:txBody>
          <a:bodyPr>
            <a:spAutoFit/>
          </a:bodyPr>
          <a:lstStyle/>
          <a:p>
            <a:pPr algn="ctr"/>
            <a:r>
              <a:rPr lang="en-AU" b="1" u="sng" dirty="0"/>
              <a:t>Familiarity</a:t>
            </a:r>
          </a:p>
          <a:p>
            <a:pPr algn="ctr"/>
            <a:endParaRPr lang="en-AU" dirty="0"/>
          </a:p>
          <a:p>
            <a:r>
              <a:rPr lang="en-AU" dirty="0"/>
              <a:t>Auditor may be too accepting of the work of the firm they previously worked at</a:t>
            </a:r>
          </a:p>
          <a:p>
            <a:endParaRPr lang="en-AU" dirty="0"/>
          </a:p>
          <a:p>
            <a:r>
              <a:rPr lang="en-AU" dirty="0"/>
              <a:t>Where minimal time has passed since the auditor was a partner of the firm</a:t>
            </a:r>
            <a:endParaRPr lang="en-AU" b="1" dirty="0">
              <a:solidFill>
                <a:schemeClr val="bg1"/>
              </a:solidFill>
            </a:endParaRPr>
          </a:p>
        </p:txBody>
      </p:sp>
      <p:sp>
        <p:nvSpPr>
          <p:cNvPr id="10" name="TextBox 9"/>
          <p:cNvSpPr txBox="1"/>
          <p:nvPr/>
        </p:nvSpPr>
        <p:spPr>
          <a:xfrm>
            <a:off x="4932363" y="2349500"/>
            <a:ext cx="1943100" cy="4246563"/>
          </a:xfrm>
          <a:prstGeom prst="rect">
            <a:avLst/>
          </a:prstGeom>
          <a:solidFill>
            <a:srgbClr val="FF0000"/>
          </a:solidFill>
          <a:ln w="19050">
            <a:solidFill>
              <a:schemeClr val="tx1"/>
            </a:solidFill>
          </a:ln>
        </p:spPr>
        <p:txBody>
          <a:bodyPr>
            <a:spAutoFit/>
          </a:bodyPr>
          <a:lstStyle/>
          <a:p>
            <a:pPr algn="ctr">
              <a:defRPr/>
            </a:pPr>
            <a:r>
              <a:rPr lang="en-AU" u="sng" dirty="0">
                <a:solidFill>
                  <a:schemeClr val="bg1"/>
                </a:solidFill>
                <a:latin typeface="Arial" charset="0"/>
                <a:cs typeface="Arial" charset="0"/>
              </a:rPr>
              <a:t>Action</a:t>
            </a:r>
          </a:p>
          <a:p>
            <a:pPr>
              <a:defRPr/>
            </a:pPr>
            <a:endParaRPr lang="en-AU" dirty="0">
              <a:solidFill>
                <a:schemeClr val="bg1"/>
              </a:solidFill>
              <a:latin typeface="Arial" charset="0"/>
              <a:cs typeface="Arial" charset="0"/>
            </a:endParaRPr>
          </a:p>
          <a:p>
            <a:pPr algn="ctr">
              <a:defRPr/>
            </a:pPr>
            <a:r>
              <a:rPr lang="en-AU" dirty="0">
                <a:solidFill>
                  <a:schemeClr val="bg1"/>
                </a:solidFill>
                <a:latin typeface="Arial" charset="0"/>
                <a:cs typeface="Arial" charset="0"/>
              </a:rPr>
              <a:t>Where minimal time has passed since the auditor was at the firm, a reasonable and informed third party would likely assess that threats to independence would not be at an acceptable level</a:t>
            </a:r>
          </a:p>
        </p:txBody>
      </p:sp>
      <p:pic>
        <p:nvPicPr>
          <p:cNvPr id="24584" name="Picture 2" descr="C:\Users\Manoj\Pictures\tick-512.png"/>
          <p:cNvPicPr>
            <a:picLocks noChangeAspect="1" noChangeArrowheads="1"/>
          </p:cNvPicPr>
          <p:nvPr/>
        </p:nvPicPr>
        <p:blipFill>
          <a:blip r:embed="rId3" cstate="print"/>
          <a:srcRect/>
          <a:stretch>
            <a:fillRect/>
          </a:stretch>
        </p:blipFill>
        <p:spPr bwMode="auto">
          <a:xfrm>
            <a:off x="7596188" y="4581525"/>
            <a:ext cx="693737" cy="692150"/>
          </a:xfrm>
          <a:prstGeom prst="rect">
            <a:avLst/>
          </a:prstGeom>
          <a:noFill/>
          <a:ln w="9525">
            <a:noFill/>
            <a:miter lim="800000"/>
            <a:headEnd/>
            <a:tailEnd/>
          </a:ln>
        </p:spPr>
      </p:pic>
      <p:sp>
        <p:nvSpPr>
          <p:cNvPr id="24585" name="TextBox 11"/>
          <p:cNvSpPr txBox="1">
            <a:spLocks noChangeArrowheads="1"/>
          </p:cNvSpPr>
          <p:nvPr/>
        </p:nvSpPr>
        <p:spPr bwMode="auto">
          <a:xfrm>
            <a:off x="6948488" y="2420938"/>
            <a:ext cx="1727200" cy="1754187"/>
          </a:xfrm>
          <a:prstGeom prst="rect">
            <a:avLst/>
          </a:prstGeom>
          <a:solidFill>
            <a:srgbClr val="00B050"/>
          </a:solidFill>
          <a:ln w="9525">
            <a:noFill/>
            <a:miter lim="800000"/>
            <a:headEnd/>
            <a:tailEnd/>
          </a:ln>
        </p:spPr>
        <p:txBody>
          <a:bodyPr>
            <a:spAutoFit/>
          </a:bodyPr>
          <a:lstStyle/>
          <a:p>
            <a:pPr algn="ctr"/>
            <a:r>
              <a:rPr lang="en-AU" u="sng">
                <a:solidFill>
                  <a:schemeClr val="bg1"/>
                </a:solidFill>
              </a:rPr>
              <a:t>Time</a:t>
            </a:r>
          </a:p>
          <a:p>
            <a:pPr algn="ctr"/>
            <a:endParaRPr lang="en-AU">
              <a:solidFill>
                <a:schemeClr val="bg1"/>
              </a:solidFill>
            </a:endParaRPr>
          </a:p>
          <a:p>
            <a:pPr algn="ctr"/>
            <a:r>
              <a:rPr lang="en-AU">
                <a:solidFill>
                  <a:schemeClr val="bg1"/>
                </a:solidFill>
              </a:rPr>
              <a:t>ATO = At least +2 years have passed</a:t>
            </a:r>
          </a:p>
          <a:p>
            <a:pPr algn="ctr"/>
            <a:endParaRPr lang="en-AU">
              <a:solidFill>
                <a:schemeClr val="bg1"/>
              </a:solidFill>
            </a:endParaRPr>
          </a:p>
        </p:txBody>
      </p:sp>
      <p:pic>
        <p:nvPicPr>
          <p:cNvPr id="24586" name="Picture 14" descr="tick No.png"/>
          <p:cNvPicPr>
            <a:picLocks noChangeAspect="1"/>
          </p:cNvPicPr>
          <p:nvPr/>
        </p:nvPicPr>
        <p:blipFill>
          <a:blip r:embed="rId4" cstate="print"/>
          <a:srcRect/>
          <a:stretch>
            <a:fillRect/>
          </a:stretch>
        </p:blipFill>
        <p:spPr bwMode="auto">
          <a:xfrm>
            <a:off x="7842250" y="260350"/>
            <a:ext cx="858838" cy="7921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sp>
        <p:nvSpPr>
          <p:cNvPr id="25603" name="Content Placeholder 2"/>
          <p:cNvSpPr>
            <a:spLocks noGrp="1"/>
          </p:cNvSpPr>
          <p:nvPr>
            <p:ph idx="1"/>
          </p:nvPr>
        </p:nvSpPr>
        <p:spPr/>
        <p:txBody>
          <a:bodyPr/>
          <a:lstStyle/>
          <a:p>
            <a:pPr algn="ctr">
              <a:buFont typeface="Wingdings" pitchFamily="2" charset="2"/>
              <a:buNone/>
            </a:pPr>
            <a:r>
              <a:rPr lang="en-AU" sz="4000" b="1" smtClean="0"/>
              <a:t>Test your own </a:t>
            </a:r>
          </a:p>
          <a:p>
            <a:pPr algn="ctr">
              <a:buFont typeface="Wingdings" pitchFamily="2" charset="2"/>
              <a:buNone/>
            </a:pPr>
            <a:r>
              <a:rPr lang="en-AU" sz="4000" b="1" smtClean="0"/>
              <a:t>“Independence”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55650" y="765175"/>
            <a:ext cx="7924800" cy="1143000"/>
          </a:xfrm>
        </p:spPr>
        <p:txBody>
          <a:bodyPr/>
          <a:lstStyle/>
          <a:p>
            <a:pPr>
              <a:lnSpc>
                <a:spcPct val="150000"/>
              </a:lnSpc>
            </a:pPr>
            <a:r>
              <a:rPr lang="en-AU" sz="2800" smtClean="0"/>
              <a:t>Reciprocal Arrangements / Auditor Pool</a:t>
            </a:r>
            <a:endParaRPr lang="en-AU" smtClean="0"/>
          </a:p>
        </p:txBody>
      </p:sp>
      <p:sp>
        <p:nvSpPr>
          <p:cNvPr id="32771" name="Content Placeholder 2"/>
          <p:cNvSpPr>
            <a:spLocks noGrp="1"/>
          </p:cNvSpPr>
          <p:nvPr>
            <p:ph idx="1"/>
          </p:nvPr>
        </p:nvSpPr>
        <p:spPr/>
        <p:txBody>
          <a:bodyPr/>
          <a:lstStyle/>
          <a:p>
            <a:pPr algn="ctr">
              <a:buFont typeface="Wingdings" pitchFamily="2" charset="2"/>
              <a:buNone/>
            </a:pPr>
            <a:endParaRPr lang="en-AU" sz="4000" smtClean="0"/>
          </a:p>
          <a:p>
            <a:pPr algn="ctr"/>
            <a:endParaRPr lang="en-AU" sz="4000" smtClean="0"/>
          </a:p>
        </p:txBody>
      </p:sp>
      <p:pic>
        <p:nvPicPr>
          <p:cNvPr id="32772" name="Picture 7" descr="Logo online smsf audit.JPG"/>
          <p:cNvPicPr>
            <a:picLocks noChangeAspect="1"/>
          </p:cNvPicPr>
          <p:nvPr/>
        </p:nvPicPr>
        <p:blipFill>
          <a:blip r:embed="rId2" cstate="print"/>
          <a:srcRect/>
          <a:stretch>
            <a:fillRect/>
          </a:stretch>
        </p:blipFill>
        <p:spPr bwMode="auto">
          <a:xfrm>
            <a:off x="7124700" y="6381750"/>
            <a:ext cx="2019300" cy="476250"/>
          </a:xfrm>
          <a:prstGeom prst="rect">
            <a:avLst/>
          </a:prstGeom>
          <a:noFill/>
          <a:ln w="9525">
            <a:noFill/>
            <a:miter lim="800000"/>
            <a:headEnd/>
            <a:tailEnd/>
          </a:ln>
        </p:spPr>
      </p:pic>
      <p:pic>
        <p:nvPicPr>
          <p:cNvPr id="32774" name="Picture 5" descr="clip_image002.jpg"/>
          <p:cNvPicPr>
            <a:picLocks noChangeAspect="1"/>
          </p:cNvPicPr>
          <p:nvPr/>
        </p:nvPicPr>
        <p:blipFill>
          <a:blip r:embed="rId3" cstate="print"/>
          <a:srcRect/>
          <a:stretch>
            <a:fillRect/>
          </a:stretch>
        </p:blipFill>
        <p:spPr bwMode="auto">
          <a:xfrm>
            <a:off x="4859338" y="2708275"/>
            <a:ext cx="2881312" cy="2581275"/>
          </a:xfrm>
          <a:prstGeom prst="rect">
            <a:avLst/>
          </a:prstGeom>
          <a:noFill/>
          <a:ln w="9525">
            <a:noFill/>
            <a:miter lim="800000"/>
            <a:headEnd/>
            <a:tailEnd/>
          </a:ln>
        </p:spPr>
      </p:pic>
      <p:pic>
        <p:nvPicPr>
          <p:cNvPr id="32775" name="Picture 6" descr="clip_image002.jpg"/>
          <p:cNvPicPr>
            <a:picLocks noChangeAspect="1"/>
          </p:cNvPicPr>
          <p:nvPr/>
        </p:nvPicPr>
        <p:blipFill>
          <a:blip r:embed="rId3" cstate="print"/>
          <a:srcRect/>
          <a:stretch>
            <a:fillRect/>
          </a:stretch>
        </p:blipFill>
        <p:spPr bwMode="auto">
          <a:xfrm>
            <a:off x="1187450" y="2708275"/>
            <a:ext cx="2879725" cy="2581275"/>
          </a:xfrm>
          <a:prstGeom prst="rect">
            <a:avLst/>
          </a:prstGeom>
          <a:noFill/>
          <a:ln w="9525">
            <a:noFill/>
            <a:miter lim="800000"/>
            <a:headEnd/>
            <a:tailEnd/>
          </a:ln>
        </p:spPr>
      </p:pic>
      <p:sp>
        <p:nvSpPr>
          <p:cNvPr id="32776" name="TextBox 7"/>
          <p:cNvSpPr txBox="1">
            <a:spLocks noChangeArrowheads="1"/>
          </p:cNvSpPr>
          <p:nvPr/>
        </p:nvSpPr>
        <p:spPr bwMode="auto">
          <a:xfrm>
            <a:off x="1042988" y="5013325"/>
            <a:ext cx="3251200" cy="369888"/>
          </a:xfrm>
          <a:prstGeom prst="rect">
            <a:avLst/>
          </a:prstGeom>
          <a:noFill/>
          <a:ln w="9525">
            <a:noFill/>
            <a:miter lim="800000"/>
            <a:headEnd/>
            <a:tailEnd/>
          </a:ln>
        </p:spPr>
        <p:txBody>
          <a:bodyPr wrap="none">
            <a:spAutoFit/>
          </a:bodyPr>
          <a:lstStyle/>
          <a:p>
            <a:r>
              <a:rPr lang="en-AU"/>
              <a:t>Firm A :SMSF Admin &amp; Audit </a:t>
            </a:r>
          </a:p>
        </p:txBody>
      </p:sp>
      <p:sp>
        <p:nvSpPr>
          <p:cNvPr id="32777" name="TextBox 8"/>
          <p:cNvSpPr txBox="1">
            <a:spLocks noChangeArrowheads="1"/>
          </p:cNvSpPr>
          <p:nvPr/>
        </p:nvSpPr>
        <p:spPr bwMode="auto">
          <a:xfrm>
            <a:off x="4643438" y="5013325"/>
            <a:ext cx="3198812" cy="369888"/>
          </a:xfrm>
          <a:prstGeom prst="rect">
            <a:avLst/>
          </a:prstGeom>
          <a:noFill/>
          <a:ln w="9525">
            <a:noFill/>
            <a:miter lim="800000"/>
            <a:headEnd/>
            <a:tailEnd/>
          </a:ln>
        </p:spPr>
        <p:txBody>
          <a:bodyPr wrap="none">
            <a:spAutoFit/>
          </a:bodyPr>
          <a:lstStyle/>
          <a:p>
            <a:r>
              <a:rPr lang="en-AU"/>
              <a:t>Firm B :SMSF Admin &amp; Audit </a:t>
            </a:r>
          </a:p>
        </p:txBody>
      </p:sp>
      <p:sp>
        <p:nvSpPr>
          <p:cNvPr id="10" name="Left Arrow 9"/>
          <p:cNvSpPr/>
          <p:nvPr/>
        </p:nvSpPr>
        <p:spPr>
          <a:xfrm rot="10800000">
            <a:off x="3854450" y="3284538"/>
            <a:ext cx="977900" cy="5572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1" name="Left Arrow 10"/>
          <p:cNvSpPr/>
          <p:nvPr/>
        </p:nvSpPr>
        <p:spPr>
          <a:xfrm>
            <a:off x="3924300" y="4005263"/>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32780" name="Picture 11" descr="SMSF Auditors Hub.png"/>
          <p:cNvPicPr>
            <a:picLocks noChangeAspect="1"/>
          </p:cNvPicPr>
          <p:nvPr/>
        </p:nvPicPr>
        <p:blipFill>
          <a:blip r:embed="rId4" cstate="print"/>
          <a:srcRect/>
          <a:stretch>
            <a:fillRect/>
          </a:stretch>
        </p:blipFill>
        <p:spPr bwMode="auto">
          <a:xfrm>
            <a:off x="3779838" y="6103938"/>
            <a:ext cx="2016125" cy="7540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79512" y="404664"/>
            <a:ext cx="7924800" cy="1143000"/>
          </a:xfrm>
        </p:spPr>
        <p:txBody>
          <a:bodyPr>
            <a:normAutofit/>
          </a:bodyPr>
          <a:lstStyle/>
          <a:p>
            <a:pPr algn="l"/>
            <a:r>
              <a:rPr lang="en-AU" sz="3200" dirty="0" smtClean="0"/>
              <a:t>Reciprocal Arrangements / Auditor Pool</a:t>
            </a:r>
          </a:p>
        </p:txBody>
      </p:sp>
      <p:sp>
        <p:nvSpPr>
          <p:cNvPr id="33795" name="Content Placeholder 2"/>
          <p:cNvSpPr>
            <a:spLocks noGrp="1"/>
          </p:cNvSpPr>
          <p:nvPr>
            <p:ph idx="1"/>
          </p:nvPr>
        </p:nvSpPr>
        <p:spPr/>
        <p:txBody>
          <a:bodyPr/>
          <a:lstStyle/>
          <a:p>
            <a:pPr algn="ctr">
              <a:buFont typeface="Wingdings" pitchFamily="2" charset="2"/>
              <a:buNone/>
            </a:pPr>
            <a:endParaRPr lang="en-AU" sz="4000" dirty="0" smtClean="0"/>
          </a:p>
          <a:p>
            <a:pPr algn="ctr"/>
            <a:endParaRPr lang="en-AU" sz="4000" dirty="0" smtClean="0"/>
          </a:p>
        </p:txBody>
      </p:sp>
      <p:pic>
        <p:nvPicPr>
          <p:cNvPr id="33796" name="Picture 7" descr="Logo online smsf audit.JPG"/>
          <p:cNvPicPr>
            <a:picLocks noChangeAspect="1"/>
          </p:cNvPicPr>
          <p:nvPr/>
        </p:nvPicPr>
        <p:blipFill>
          <a:blip r:embed="rId2" cstate="print"/>
          <a:srcRect/>
          <a:stretch>
            <a:fillRect/>
          </a:stretch>
        </p:blipFill>
        <p:spPr bwMode="auto">
          <a:xfrm>
            <a:off x="0" y="6381750"/>
            <a:ext cx="2019300" cy="476250"/>
          </a:xfrm>
          <a:prstGeom prst="rect">
            <a:avLst/>
          </a:prstGeom>
          <a:noFill/>
          <a:ln w="9525">
            <a:noFill/>
            <a:miter lim="800000"/>
            <a:headEnd/>
            <a:tailEnd/>
          </a:ln>
        </p:spPr>
      </p:pic>
      <p:sp>
        <p:nvSpPr>
          <p:cNvPr id="33798" name="TextBox 6"/>
          <p:cNvSpPr txBox="1">
            <a:spLocks noChangeArrowheads="1"/>
          </p:cNvSpPr>
          <p:nvPr/>
        </p:nvSpPr>
        <p:spPr bwMode="auto">
          <a:xfrm>
            <a:off x="3059832" y="1988840"/>
            <a:ext cx="1728787" cy="3138488"/>
          </a:xfrm>
          <a:prstGeom prst="rect">
            <a:avLst/>
          </a:prstGeom>
          <a:solidFill>
            <a:srgbClr val="FFC000"/>
          </a:solidFill>
          <a:ln w="19050">
            <a:solidFill>
              <a:schemeClr val="tx1"/>
            </a:solidFill>
            <a:miter lim="800000"/>
            <a:headEnd/>
            <a:tailEnd/>
          </a:ln>
        </p:spPr>
        <p:txBody>
          <a:bodyPr>
            <a:spAutoFit/>
          </a:bodyPr>
          <a:lstStyle/>
          <a:p>
            <a:pPr algn="ctr"/>
            <a:r>
              <a:rPr lang="en-AU" b="1" u="sng" dirty="0"/>
              <a:t>Familiarity</a:t>
            </a:r>
          </a:p>
          <a:p>
            <a:pPr algn="ctr"/>
            <a:endParaRPr lang="en-AU" dirty="0"/>
          </a:p>
          <a:p>
            <a:pPr algn="ctr"/>
            <a:r>
              <a:rPr lang="en-AU" dirty="0"/>
              <a:t>Threat that each auditor will be sympathetic to the other’s interests or too accepting of each other’s work</a:t>
            </a:r>
            <a:endParaRPr lang="en-AU" b="1" dirty="0">
              <a:solidFill>
                <a:schemeClr val="bg1"/>
              </a:solidFill>
            </a:endParaRPr>
          </a:p>
        </p:txBody>
      </p:sp>
      <p:sp>
        <p:nvSpPr>
          <p:cNvPr id="33799" name="TextBox 7"/>
          <p:cNvSpPr txBox="1">
            <a:spLocks noChangeArrowheads="1"/>
          </p:cNvSpPr>
          <p:nvPr/>
        </p:nvSpPr>
        <p:spPr bwMode="auto">
          <a:xfrm>
            <a:off x="5076056" y="1988840"/>
            <a:ext cx="2736850" cy="1754188"/>
          </a:xfrm>
          <a:prstGeom prst="rect">
            <a:avLst/>
          </a:prstGeom>
          <a:solidFill>
            <a:srgbClr val="FFC000"/>
          </a:solidFill>
          <a:ln w="19050">
            <a:solidFill>
              <a:schemeClr val="tx1"/>
            </a:solidFill>
            <a:miter lim="800000"/>
            <a:headEnd/>
            <a:tailEnd/>
          </a:ln>
        </p:spPr>
        <p:txBody>
          <a:bodyPr>
            <a:spAutoFit/>
          </a:bodyPr>
          <a:lstStyle/>
          <a:p>
            <a:pPr algn="ctr"/>
            <a:r>
              <a:rPr lang="en-AU" b="1" u="sng" dirty="0"/>
              <a:t>Intimidation</a:t>
            </a:r>
          </a:p>
          <a:p>
            <a:pPr algn="ctr"/>
            <a:endParaRPr lang="en-AU" dirty="0"/>
          </a:p>
          <a:p>
            <a:pPr algn="ctr"/>
            <a:r>
              <a:rPr lang="en-AU" dirty="0"/>
              <a:t>one auditor may exercise undue influence on the other auditor not to issue an adverse finding.</a:t>
            </a:r>
            <a:endParaRPr lang="en-AU" b="1" dirty="0">
              <a:solidFill>
                <a:schemeClr val="bg1"/>
              </a:solidFill>
            </a:endParaRPr>
          </a:p>
        </p:txBody>
      </p:sp>
      <p:sp>
        <p:nvSpPr>
          <p:cNvPr id="33800" name="TextBox 8"/>
          <p:cNvSpPr txBox="1">
            <a:spLocks noChangeArrowheads="1"/>
          </p:cNvSpPr>
          <p:nvPr/>
        </p:nvSpPr>
        <p:spPr bwMode="auto">
          <a:xfrm>
            <a:off x="1115616" y="1988840"/>
            <a:ext cx="1728787" cy="3600450"/>
          </a:xfrm>
          <a:prstGeom prst="rect">
            <a:avLst/>
          </a:prstGeom>
          <a:solidFill>
            <a:srgbClr val="FFC000"/>
          </a:solidFill>
          <a:ln w="19050">
            <a:solidFill>
              <a:schemeClr val="tx1"/>
            </a:solidFill>
            <a:miter lim="800000"/>
            <a:headEnd/>
            <a:tailEnd/>
          </a:ln>
        </p:spPr>
        <p:txBody>
          <a:bodyPr>
            <a:spAutoFit/>
          </a:bodyPr>
          <a:lstStyle/>
          <a:p>
            <a:pPr algn="ctr"/>
            <a:r>
              <a:rPr lang="en-AU" b="1" u="sng" dirty="0"/>
              <a:t>Self Interest</a:t>
            </a:r>
          </a:p>
          <a:p>
            <a:pPr algn="ctr"/>
            <a:endParaRPr lang="en-AU" dirty="0"/>
          </a:p>
          <a:p>
            <a:pPr algn="ctr"/>
            <a:r>
              <a:rPr lang="en-AU" sz="1600" dirty="0"/>
              <a:t>Member A may be less likely to issue adverse findings about Member B’s SMSF in fear that Member B may subsequently issue adverse findings on A’s SMSF</a:t>
            </a:r>
            <a:endParaRPr lang="en-AU" sz="1600" b="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55650" y="765175"/>
            <a:ext cx="7924800" cy="1143000"/>
          </a:xfrm>
        </p:spPr>
        <p:txBody>
          <a:bodyPr>
            <a:normAutofit fontScale="90000"/>
          </a:bodyPr>
          <a:lstStyle/>
          <a:p>
            <a:pPr algn="l"/>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sz="3600" dirty="0" smtClean="0"/>
              <a:t>Relationships between auditors &amp; </a:t>
            </a:r>
            <a:br>
              <a:rPr lang="en-AU" sz="3600" dirty="0" smtClean="0"/>
            </a:br>
            <a:r>
              <a:rPr lang="en-AU" sz="3600" dirty="0" smtClean="0"/>
              <a:t>Referral sources (SMSF Administrators)</a:t>
            </a: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endParaRPr lang="en-AU" sz="2800" dirty="0" smtClean="0"/>
          </a:p>
        </p:txBody>
      </p:sp>
      <p:sp>
        <p:nvSpPr>
          <p:cNvPr id="26627" name="Content Placeholder 2"/>
          <p:cNvSpPr>
            <a:spLocks noGrp="1"/>
          </p:cNvSpPr>
          <p:nvPr>
            <p:ph idx="1"/>
          </p:nvPr>
        </p:nvSpPr>
        <p:spPr>
          <a:xfrm>
            <a:off x="395536" y="2332037"/>
            <a:ext cx="8229600" cy="4525963"/>
          </a:xfrm>
        </p:spPr>
        <p:txBody>
          <a:bodyPr/>
          <a:lstStyle/>
          <a:p>
            <a:pPr marL="358775" lvl="1" indent="-358775">
              <a:lnSpc>
                <a:spcPct val="150000"/>
              </a:lnSpc>
            </a:pPr>
            <a:r>
              <a:rPr lang="en-AU" sz="2000" dirty="0" smtClean="0"/>
              <a:t>Auditing multiple SMSF clients of an administration firm</a:t>
            </a:r>
          </a:p>
          <a:p>
            <a:pPr marL="358775" lvl="1" indent="-358775">
              <a:lnSpc>
                <a:spcPct val="150000"/>
              </a:lnSpc>
            </a:pPr>
            <a:r>
              <a:rPr lang="en-AU" sz="2000" dirty="0" smtClean="0"/>
              <a:t>Auditor conducting SMSF audits for an accounting firm where the </a:t>
            </a:r>
            <a:r>
              <a:rPr lang="en-AU" sz="2000" dirty="0" smtClean="0">
                <a:solidFill>
                  <a:srgbClr val="FF0000"/>
                </a:solidFill>
              </a:rPr>
              <a:t>principal is related to the auditor</a:t>
            </a:r>
          </a:p>
          <a:p>
            <a:pPr marL="358775" lvl="1" indent="-358775">
              <a:lnSpc>
                <a:spcPct val="150000"/>
              </a:lnSpc>
            </a:pPr>
            <a:r>
              <a:rPr lang="en-AU" sz="2000" dirty="0" smtClean="0">
                <a:solidFill>
                  <a:srgbClr val="FF0000"/>
                </a:solidFill>
              </a:rPr>
              <a:t>Reciprocal auditing arrangements </a:t>
            </a:r>
            <a:r>
              <a:rPr lang="en-AU" sz="2000" dirty="0" smtClean="0"/>
              <a:t>relating to auditors who audit each other’s fund and auditors auditing each other’s SMSF clients</a:t>
            </a:r>
          </a:p>
          <a:p>
            <a:pPr marL="358775" lvl="1" indent="-358775">
              <a:lnSpc>
                <a:spcPct val="150000"/>
              </a:lnSpc>
            </a:pPr>
            <a:r>
              <a:rPr lang="en-AU" sz="2000" dirty="0" smtClean="0"/>
              <a:t>Concentration of referral sources </a:t>
            </a:r>
            <a:r>
              <a:rPr lang="en-AU" sz="2000" dirty="0" smtClean="0"/>
              <a:t>– not more than 20% from one source</a:t>
            </a:r>
            <a:endParaRPr lang="en-AU" sz="2000" dirty="0" smtClean="0"/>
          </a:p>
        </p:txBody>
      </p:sp>
      <p:pic>
        <p:nvPicPr>
          <p:cNvPr id="26628" name="Picture 7" descr="Logo online smsf audit.JPG"/>
          <p:cNvPicPr>
            <a:picLocks noChangeAspect="1"/>
          </p:cNvPicPr>
          <p:nvPr/>
        </p:nvPicPr>
        <p:blipFill>
          <a:blip r:embed="rId2" cstate="print"/>
          <a:srcRect/>
          <a:stretch>
            <a:fillRect/>
          </a:stretch>
        </p:blipFill>
        <p:spPr bwMode="auto">
          <a:xfrm>
            <a:off x="7124700" y="6381750"/>
            <a:ext cx="2019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9512" y="404664"/>
            <a:ext cx="7924800" cy="1143000"/>
          </a:xfrm>
        </p:spPr>
        <p:txBody>
          <a:bodyPr/>
          <a:lstStyle/>
          <a:p>
            <a:pPr algn="l"/>
            <a:r>
              <a:rPr lang="en-AU" sz="2800" dirty="0" smtClean="0"/>
              <a:t>Significant fee from one referral Source</a:t>
            </a:r>
          </a:p>
        </p:txBody>
      </p:sp>
      <p:sp>
        <p:nvSpPr>
          <p:cNvPr id="27651" name="Content Placeholder 2"/>
          <p:cNvSpPr>
            <a:spLocks noGrp="1"/>
          </p:cNvSpPr>
          <p:nvPr>
            <p:ph idx="1"/>
          </p:nvPr>
        </p:nvSpPr>
        <p:spPr/>
        <p:txBody>
          <a:bodyPr/>
          <a:lstStyle/>
          <a:p>
            <a:pPr algn="ctr">
              <a:buFont typeface="Wingdings" pitchFamily="2" charset="2"/>
              <a:buNone/>
            </a:pPr>
            <a:endParaRPr lang="en-AU" sz="4000" smtClean="0"/>
          </a:p>
          <a:p>
            <a:pPr algn="ctr"/>
            <a:endParaRPr lang="en-AU" sz="4000" smtClean="0"/>
          </a:p>
        </p:txBody>
      </p:sp>
      <p:pic>
        <p:nvPicPr>
          <p:cNvPr id="27652" name="Picture 7" descr="Logo online smsf audit.JPG"/>
          <p:cNvPicPr>
            <a:picLocks noChangeAspect="1"/>
          </p:cNvPicPr>
          <p:nvPr/>
        </p:nvPicPr>
        <p:blipFill>
          <a:blip r:embed="rId2" cstate="print"/>
          <a:srcRect/>
          <a:stretch>
            <a:fillRect/>
          </a:stretch>
        </p:blipFill>
        <p:spPr bwMode="auto">
          <a:xfrm>
            <a:off x="7124700" y="6381750"/>
            <a:ext cx="2019300" cy="476250"/>
          </a:xfrm>
          <a:prstGeom prst="rect">
            <a:avLst/>
          </a:prstGeom>
          <a:noFill/>
          <a:ln w="9525">
            <a:noFill/>
            <a:miter lim="800000"/>
            <a:headEnd/>
            <a:tailEnd/>
          </a:ln>
        </p:spPr>
      </p:pic>
      <p:sp>
        <p:nvSpPr>
          <p:cNvPr id="27654" name="TextBox 5"/>
          <p:cNvSpPr txBox="1">
            <a:spLocks noChangeArrowheads="1"/>
          </p:cNvSpPr>
          <p:nvPr/>
        </p:nvSpPr>
        <p:spPr bwMode="auto">
          <a:xfrm>
            <a:off x="827088" y="2349500"/>
            <a:ext cx="1800225" cy="3846513"/>
          </a:xfrm>
          <a:prstGeom prst="rect">
            <a:avLst/>
          </a:prstGeom>
          <a:solidFill>
            <a:srgbClr val="FFC000"/>
          </a:solidFill>
          <a:ln w="19050">
            <a:solidFill>
              <a:schemeClr val="tx1"/>
            </a:solidFill>
            <a:miter lim="800000"/>
            <a:headEnd/>
            <a:tailEnd/>
          </a:ln>
        </p:spPr>
        <p:txBody>
          <a:bodyPr>
            <a:spAutoFit/>
          </a:bodyPr>
          <a:lstStyle/>
          <a:p>
            <a:pPr algn="ctr"/>
            <a:r>
              <a:rPr lang="en-AU" b="1" u="sng"/>
              <a:t>Self Interest</a:t>
            </a:r>
          </a:p>
          <a:p>
            <a:pPr algn="ctr"/>
            <a:endParaRPr lang="en-AU"/>
          </a:p>
          <a:p>
            <a:pPr algn="ctr"/>
            <a:r>
              <a:rPr lang="en-AU" sz="1600"/>
              <a:t>Will inappropriately influence their judgement or behaviour. For example, the auditor may be reluctant to issue an adverse finding for fear of losing this referral source</a:t>
            </a:r>
          </a:p>
          <a:p>
            <a:pPr algn="ctr"/>
            <a:endParaRPr lang="en-AU" sz="1600" b="1">
              <a:solidFill>
                <a:schemeClr val="bg1"/>
              </a:solidFill>
            </a:endParaRPr>
          </a:p>
        </p:txBody>
      </p:sp>
      <p:sp>
        <p:nvSpPr>
          <p:cNvPr id="27655" name="TextBox 10"/>
          <p:cNvSpPr txBox="1">
            <a:spLocks noChangeArrowheads="1"/>
          </p:cNvSpPr>
          <p:nvPr/>
        </p:nvSpPr>
        <p:spPr bwMode="auto">
          <a:xfrm>
            <a:off x="2771775" y="2349500"/>
            <a:ext cx="1800225" cy="3692525"/>
          </a:xfrm>
          <a:prstGeom prst="rect">
            <a:avLst/>
          </a:prstGeom>
          <a:solidFill>
            <a:srgbClr val="FFC000"/>
          </a:solidFill>
          <a:ln w="19050">
            <a:solidFill>
              <a:schemeClr val="tx1"/>
            </a:solidFill>
            <a:miter lim="800000"/>
            <a:headEnd/>
            <a:tailEnd/>
          </a:ln>
        </p:spPr>
        <p:txBody>
          <a:bodyPr>
            <a:spAutoFit/>
          </a:bodyPr>
          <a:lstStyle/>
          <a:p>
            <a:pPr algn="ctr"/>
            <a:r>
              <a:rPr lang="en-AU" b="1" u="sng"/>
              <a:t>Intimidation</a:t>
            </a:r>
          </a:p>
          <a:p>
            <a:pPr algn="ctr"/>
            <a:endParaRPr lang="en-AU"/>
          </a:p>
          <a:p>
            <a:pPr algn="ctr"/>
            <a:r>
              <a:rPr lang="en-AU"/>
              <a:t>Will be deterred from acting objectively because of actual or perceived pressures from the referral source</a:t>
            </a:r>
          </a:p>
          <a:p>
            <a:pPr algn="ctr"/>
            <a:endParaRPr lang="en-AU" b="1">
              <a:solidFill>
                <a:schemeClr val="bg1"/>
              </a:solidFill>
            </a:endParaRPr>
          </a:p>
          <a:p>
            <a:pPr algn="ctr"/>
            <a:endParaRPr lang="en-AU" b="1">
              <a:solidFill>
                <a:schemeClr val="bg1"/>
              </a:solidFill>
            </a:endParaRPr>
          </a:p>
        </p:txBody>
      </p:sp>
      <p:sp>
        <p:nvSpPr>
          <p:cNvPr id="12" name="TextBox 11"/>
          <p:cNvSpPr txBox="1"/>
          <p:nvPr/>
        </p:nvSpPr>
        <p:spPr>
          <a:xfrm>
            <a:off x="4787900" y="2420938"/>
            <a:ext cx="2233613" cy="3846512"/>
          </a:xfrm>
          <a:prstGeom prst="rect">
            <a:avLst/>
          </a:prstGeom>
          <a:solidFill>
            <a:srgbClr val="FF0000"/>
          </a:solidFill>
          <a:ln w="19050">
            <a:solidFill>
              <a:schemeClr val="tx1"/>
            </a:solidFill>
          </a:ln>
        </p:spPr>
        <p:txBody>
          <a:bodyPr>
            <a:spAutoFit/>
          </a:bodyPr>
          <a:lstStyle/>
          <a:p>
            <a:pPr algn="ctr">
              <a:defRPr/>
            </a:pPr>
            <a:r>
              <a:rPr lang="en-AU" u="sng" dirty="0">
                <a:solidFill>
                  <a:schemeClr val="bg1"/>
                </a:solidFill>
                <a:latin typeface="Arial" charset="0"/>
                <a:cs typeface="Arial" charset="0"/>
              </a:rPr>
              <a:t>Action</a:t>
            </a:r>
          </a:p>
          <a:p>
            <a:pPr algn="ctr">
              <a:defRPr/>
            </a:pPr>
            <a:endParaRPr lang="en-AU" dirty="0">
              <a:solidFill>
                <a:schemeClr val="bg1"/>
              </a:solidFill>
              <a:latin typeface="Arial" charset="0"/>
              <a:cs typeface="Arial" charset="0"/>
            </a:endParaRPr>
          </a:p>
          <a:p>
            <a:pPr algn="ctr">
              <a:defRPr/>
            </a:pPr>
            <a:r>
              <a:rPr lang="en-AU" sz="1600" dirty="0">
                <a:solidFill>
                  <a:schemeClr val="bg1"/>
                </a:solidFill>
                <a:latin typeface="Arial" charset="0"/>
                <a:cs typeface="Arial" charset="0"/>
              </a:rPr>
              <a:t>Where a large proportion of an auditor’s fees comes from one referral </a:t>
            </a:r>
            <a:r>
              <a:rPr lang="en-AU" sz="1600" dirty="0" smtClean="0">
                <a:solidFill>
                  <a:schemeClr val="bg1"/>
                </a:solidFill>
                <a:latin typeface="Arial" charset="0"/>
                <a:cs typeface="Arial" charset="0"/>
              </a:rPr>
              <a:t>source -20%, </a:t>
            </a:r>
            <a:r>
              <a:rPr lang="en-AU" sz="1600" dirty="0">
                <a:solidFill>
                  <a:schemeClr val="bg1"/>
                </a:solidFill>
                <a:latin typeface="Arial" charset="0"/>
                <a:cs typeface="Arial" charset="0"/>
              </a:rPr>
              <a:t>the auditor must evaluate the significance of the threat and apply safeguards when necessary to eliminate the threat or reduce it to an acceptable level (</a:t>
            </a:r>
            <a:r>
              <a:rPr lang="en-AU" sz="1600" dirty="0" err="1">
                <a:solidFill>
                  <a:schemeClr val="bg1"/>
                </a:solidFill>
                <a:latin typeface="Arial" charset="0"/>
                <a:cs typeface="Arial" charset="0"/>
              </a:rPr>
              <a:t>para</a:t>
            </a:r>
            <a:r>
              <a:rPr lang="en-AU" sz="1600" dirty="0">
                <a:solidFill>
                  <a:schemeClr val="bg1"/>
                </a:solidFill>
                <a:latin typeface="Arial" charset="0"/>
                <a:cs typeface="Arial" charset="0"/>
              </a:rPr>
              <a:t> AUST R410.3.1)</a:t>
            </a:r>
          </a:p>
        </p:txBody>
      </p:sp>
      <p:pic>
        <p:nvPicPr>
          <p:cNvPr id="27657" name="Picture 2" descr="C:\Users\Manoj\Pictures\tick-512.png"/>
          <p:cNvPicPr>
            <a:picLocks noChangeAspect="1" noChangeArrowheads="1"/>
          </p:cNvPicPr>
          <p:nvPr/>
        </p:nvPicPr>
        <p:blipFill>
          <a:blip r:embed="rId3" cstate="print"/>
          <a:srcRect/>
          <a:stretch>
            <a:fillRect/>
          </a:stretch>
        </p:blipFill>
        <p:spPr bwMode="auto">
          <a:xfrm>
            <a:off x="8027988" y="0"/>
            <a:ext cx="693737" cy="692150"/>
          </a:xfrm>
          <a:prstGeom prst="rect">
            <a:avLst/>
          </a:prstGeom>
          <a:noFill/>
          <a:ln w="9525">
            <a:noFill/>
            <a:miter lim="800000"/>
            <a:headEnd/>
            <a:tailEnd/>
          </a:ln>
        </p:spPr>
      </p:pic>
      <p:sp>
        <p:nvSpPr>
          <p:cNvPr id="27658" name="TextBox 13"/>
          <p:cNvSpPr txBox="1">
            <a:spLocks noChangeArrowheads="1"/>
          </p:cNvSpPr>
          <p:nvPr/>
        </p:nvSpPr>
        <p:spPr bwMode="auto">
          <a:xfrm>
            <a:off x="7164388" y="2420938"/>
            <a:ext cx="1800225" cy="1754187"/>
          </a:xfrm>
          <a:prstGeom prst="rect">
            <a:avLst/>
          </a:prstGeom>
          <a:solidFill>
            <a:srgbClr val="00B050"/>
          </a:solidFill>
          <a:ln w="9525">
            <a:noFill/>
            <a:miter lim="800000"/>
            <a:headEnd/>
            <a:tailEnd/>
          </a:ln>
        </p:spPr>
        <p:txBody>
          <a:bodyPr>
            <a:spAutoFit/>
          </a:bodyPr>
          <a:lstStyle/>
          <a:p>
            <a:pPr algn="ctr"/>
            <a:r>
              <a:rPr lang="en-AU">
                <a:solidFill>
                  <a:schemeClr val="bg1"/>
                </a:solidFill>
              </a:rPr>
              <a:t>Solution</a:t>
            </a:r>
          </a:p>
          <a:p>
            <a:pPr algn="ctr"/>
            <a:endParaRPr lang="en-AU">
              <a:solidFill>
                <a:schemeClr val="bg1"/>
              </a:solidFill>
            </a:endParaRPr>
          </a:p>
          <a:p>
            <a:pPr algn="ctr"/>
            <a:r>
              <a:rPr lang="en-AU">
                <a:solidFill>
                  <a:schemeClr val="bg1"/>
                </a:solidFill>
              </a:rPr>
              <a:t>Get more clients / Appoint a reviewer</a:t>
            </a:r>
          </a:p>
          <a:p>
            <a:pPr algn="ctr"/>
            <a:endParaRPr lang="en-AU">
              <a:solidFill>
                <a:schemeClr val="bg1"/>
              </a:solidFill>
            </a:endParaRPr>
          </a:p>
        </p:txBody>
      </p:sp>
      <p:pic>
        <p:nvPicPr>
          <p:cNvPr id="27659" name="Picture 14" descr="tick No.png"/>
          <p:cNvPicPr>
            <a:picLocks noChangeAspect="1"/>
          </p:cNvPicPr>
          <p:nvPr/>
        </p:nvPicPr>
        <p:blipFill>
          <a:blip r:embed="rId4" cstate="print"/>
          <a:srcRect/>
          <a:stretch>
            <a:fillRect/>
          </a:stretch>
        </p:blipFill>
        <p:spPr bwMode="auto">
          <a:xfrm>
            <a:off x="8243888" y="908050"/>
            <a:ext cx="546100" cy="504825"/>
          </a:xfrm>
          <a:prstGeom prst="rect">
            <a:avLst/>
          </a:prstGeom>
          <a:noFill/>
          <a:ln w="9525">
            <a:noFill/>
            <a:miter lim="800000"/>
            <a:headEnd/>
            <a:tailEnd/>
          </a:ln>
        </p:spPr>
      </p:pic>
      <p:sp>
        <p:nvSpPr>
          <p:cNvPr id="27660" name="TextBox 15"/>
          <p:cNvSpPr txBox="1">
            <a:spLocks noChangeArrowheads="1"/>
          </p:cNvSpPr>
          <p:nvPr/>
        </p:nvSpPr>
        <p:spPr bwMode="auto">
          <a:xfrm>
            <a:off x="7235825" y="4292600"/>
            <a:ext cx="1908175" cy="1754188"/>
          </a:xfrm>
          <a:prstGeom prst="rect">
            <a:avLst/>
          </a:prstGeom>
          <a:solidFill>
            <a:srgbClr val="FF0000"/>
          </a:solidFill>
          <a:ln w="9525">
            <a:noFill/>
            <a:miter lim="800000"/>
            <a:headEnd/>
            <a:tailEnd/>
          </a:ln>
        </p:spPr>
        <p:txBody>
          <a:bodyPr>
            <a:spAutoFit/>
          </a:bodyPr>
          <a:lstStyle/>
          <a:p>
            <a:pPr algn="ctr"/>
            <a:r>
              <a:rPr lang="en-AU" b="1">
                <a:solidFill>
                  <a:schemeClr val="bg1"/>
                </a:solidFill>
              </a:rPr>
              <a:t>No Solution</a:t>
            </a:r>
          </a:p>
          <a:p>
            <a:pPr algn="ctr"/>
            <a:endParaRPr lang="en-AU">
              <a:solidFill>
                <a:schemeClr val="bg1"/>
              </a:solidFill>
            </a:endParaRPr>
          </a:p>
          <a:p>
            <a:pPr algn="ctr"/>
            <a:r>
              <a:rPr lang="en-AU">
                <a:solidFill>
                  <a:schemeClr val="bg1"/>
                </a:solidFill>
              </a:rPr>
              <a:t>Decline if safeguard is not possible</a:t>
            </a:r>
          </a:p>
          <a:p>
            <a:pPr algn="ctr"/>
            <a:endParaRPr lang="en-AU">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55650" y="765175"/>
            <a:ext cx="7924800" cy="1143000"/>
          </a:xfrm>
        </p:spPr>
        <p:txBody>
          <a:bodyPr>
            <a:normAutofit fontScale="90000"/>
          </a:bodyPr>
          <a:lstStyle/>
          <a:p>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endParaRPr lang="en-AU" sz="2800" dirty="0" smtClean="0"/>
          </a:p>
        </p:txBody>
      </p:sp>
      <p:sp>
        <p:nvSpPr>
          <p:cNvPr id="28675" name="Content Placeholder 2"/>
          <p:cNvSpPr>
            <a:spLocks noGrp="1"/>
          </p:cNvSpPr>
          <p:nvPr>
            <p:ph idx="1"/>
          </p:nvPr>
        </p:nvSpPr>
        <p:spPr>
          <a:xfrm>
            <a:off x="251520" y="188640"/>
            <a:ext cx="8064896" cy="1368152"/>
          </a:xfrm>
        </p:spPr>
        <p:txBody>
          <a:bodyPr>
            <a:normAutofit/>
          </a:bodyPr>
          <a:lstStyle/>
          <a:p>
            <a:pPr>
              <a:buFont typeface="Wingdings" pitchFamily="2" charset="2"/>
              <a:buNone/>
            </a:pPr>
            <a:r>
              <a:rPr lang="en-AU" dirty="0" smtClean="0"/>
              <a:t>More than </a:t>
            </a:r>
            <a:r>
              <a:rPr lang="en-AU" dirty="0" smtClean="0"/>
              <a:t>20</a:t>
            </a:r>
            <a:r>
              <a:rPr lang="en-AU" dirty="0" smtClean="0"/>
              <a:t>% coming from one </a:t>
            </a:r>
            <a:r>
              <a:rPr lang="en-AU" dirty="0" smtClean="0"/>
              <a:t>source</a:t>
            </a:r>
            <a:endParaRPr lang="en-AU" dirty="0" smtClean="0"/>
          </a:p>
        </p:txBody>
      </p:sp>
      <p:pic>
        <p:nvPicPr>
          <p:cNvPr id="28676" name="Picture 7" descr="Logo online smsf audit.JPG"/>
          <p:cNvPicPr>
            <a:picLocks noChangeAspect="1"/>
          </p:cNvPicPr>
          <p:nvPr/>
        </p:nvPicPr>
        <p:blipFill>
          <a:blip r:embed="rId2" cstate="print"/>
          <a:srcRect/>
          <a:stretch>
            <a:fillRect/>
          </a:stretch>
        </p:blipFill>
        <p:spPr bwMode="auto">
          <a:xfrm>
            <a:off x="7124700" y="6381750"/>
            <a:ext cx="2019300" cy="476250"/>
          </a:xfrm>
          <a:prstGeom prst="rect">
            <a:avLst/>
          </a:prstGeom>
          <a:noFill/>
          <a:ln w="9525">
            <a:noFill/>
            <a:miter lim="800000"/>
            <a:headEnd/>
            <a:tailEnd/>
          </a:ln>
        </p:spPr>
      </p:pic>
      <p:pic>
        <p:nvPicPr>
          <p:cNvPr id="28678" name="Picture 5" descr="archie_turnaround.jpg"/>
          <p:cNvPicPr>
            <a:picLocks noChangeAspect="1"/>
          </p:cNvPicPr>
          <p:nvPr/>
        </p:nvPicPr>
        <p:blipFill>
          <a:blip r:embed="rId3" cstate="print"/>
          <a:srcRect/>
          <a:stretch>
            <a:fillRect/>
          </a:stretch>
        </p:blipFill>
        <p:spPr bwMode="auto">
          <a:xfrm>
            <a:off x="971550" y="2565400"/>
            <a:ext cx="1973263" cy="1223963"/>
          </a:xfrm>
          <a:prstGeom prst="rect">
            <a:avLst/>
          </a:prstGeom>
          <a:noFill/>
          <a:ln w="9525">
            <a:noFill/>
            <a:miter lim="800000"/>
            <a:headEnd/>
            <a:tailEnd/>
          </a:ln>
        </p:spPr>
      </p:pic>
      <p:sp>
        <p:nvSpPr>
          <p:cNvPr id="28679" name="TextBox 6"/>
          <p:cNvSpPr txBox="1">
            <a:spLocks noChangeArrowheads="1"/>
          </p:cNvSpPr>
          <p:nvPr/>
        </p:nvSpPr>
        <p:spPr bwMode="auto">
          <a:xfrm>
            <a:off x="1042988" y="4005263"/>
            <a:ext cx="1899559" cy="923330"/>
          </a:xfrm>
          <a:prstGeom prst="rect">
            <a:avLst/>
          </a:prstGeom>
          <a:noFill/>
          <a:ln w="9525">
            <a:noFill/>
            <a:miter lim="800000"/>
            <a:headEnd/>
            <a:tailEnd/>
          </a:ln>
        </p:spPr>
        <p:txBody>
          <a:bodyPr wrap="none">
            <a:spAutoFit/>
          </a:bodyPr>
          <a:lstStyle/>
          <a:p>
            <a:r>
              <a:rPr lang="en-AU" dirty="0"/>
              <a:t>SMSF Auditor</a:t>
            </a:r>
          </a:p>
          <a:p>
            <a:r>
              <a:rPr lang="en-AU" dirty="0"/>
              <a:t>Currently Auditing</a:t>
            </a:r>
          </a:p>
          <a:p>
            <a:r>
              <a:rPr lang="en-AU" dirty="0" smtClean="0"/>
              <a:t>200 </a:t>
            </a:r>
            <a:r>
              <a:rPr lang="en-AU" dirty="0"/>
              <a:t>Funds </a:t>
            </a:r>
          </a:p>
        </p:txBody>
      </p:sp>
      <p:sp>
        <p:nvSpPr>
          <p:cNvPr id="10" name="Left Arrow 9"/>
          <p:cNvSpPr/>
          <p:nvPr/>
        </p:nvSpPr>
        <p:spPr>
          <a:xfrm>
            <a:off x="3276600" y="2420938"/>
            <a:ext cx="1871663" cy="12239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SMSF Audits</a:t>
            </a:r>
          </a:p>
          <a:p>
            <a:pPr algn="ctr">
              <a:defRPr/>
            </a:pPr>
            <a:r>
              <a:rPr lang="en-AU" dirty="0" smtClean="0"/>
              <a:t>400 </a:t>
            </a:r>
            <a:r>
              <a:rPr lang="en-AU" dirty="0"/>
              <a:t>Funds</a:t>
            </a:r>
          </a:p>
        </p:txBody>
      </p:sp>
      <p:pic>
        <p:nvPicPr>
          <p:cNvPr id="28681" name="Picture 7" descr="Accountant-dream-meaning.jpg"/>
          <p:cNvPicPr>
            <a:picLocks noChangeAspect="1"/>
          </p:cNvPicPr>
          <p:nvPr/>
        </p:nvPicPr>
        <p:blipFill>
          <a:blip r:embed="rId4" cstate="print"/>
          <a:srcRect/>
          <a:stretch>
            <a:fillRect/>
          </a:stretch>
        </p:blipFill>
        <p:spPr bwMode="auto">
          <a:xfrm>
            <a:off x="6084888" y="2420938"/>
            <a:ext cx="1547812" cy="1031875"/>
          </a:xfrm>
          <a:prstGeom prst="rect">
            <a:avLst/>
          </a:prstGeom>
          <a:noFill/>
          <a:ln w="9525">
            <a:noFill/>
            <a:miter lim="800000"/>
            <a:headEnd/>
            <a:tailEnd/>
          </a:ln>
        </p:spPr>
      </p:pic>
      <p:sp>
        <p:nvSpPr>
          <p:cNvPr id="28682" name="TextBox 9"/>
          <p:cNvSpPr txBox="1">
            <a:spLocks noChangeArrowheads="1"/>
          </p:cNvSpPr>
          <p:nvPr/>
        </p:nvSpPr>
        <p:spPr bwMode="auto">
          <a:xfrm>
            <a:off x="5724525" y="3573463"/>
            <a:ext cx="2557463" cy="368300"/>
          </a:xfrm>
          <a:prstGeom prst="rect">
            <a:avLst/>
          </a:prstGeom>
          <a:noFill/>
          <a:ln w="9525">
            <a:noFill/>
            <a:miter lim="800000"/>
            <a:headEnd/>
            <a:tailEnd/>
          </a:ln>
        </p:spPr>
        <p:txBody>
          <a:bodyPr wrap="none">
            <a:spAutoFit/>
          </a:bodyPr>
          <a:lstStyle/>
          <a:p>
            <a:r>
              <a:rPr lang="en-AU"/>
              <a:t>SMSF Administrators  </a:t>
            </a:r>
          </a:p>
        </p:txBody>
      </p:sp>
      <p:sp>
        <p:nvSpPr>
          <p:cNvPr id="28683" name="TextBox 10"/>
          <p:cNvSpPr txBox="1">
            <a:spLocks noChangeArrowheads="1"/>
          </p:cNvSpPr>
          <p:nvPr/>
        </p:nvSpPr>
        <p:spPr bwMode="auto">
          <a:xfrm>
            <a:off x="3275856" y="4293096"/>
            <a:ext cx="3529012" cy="1754188"/>
          </a:xfrm>
          <a:prstGeom prst="rect">
            <a:avLst/>
          </a:prstGeom>
          <a:solidFill>
            <a:srgbClr val="FFC000"/>
          </a:solidFill>
          <a:ln w="19050">
            <a:solidFill>
              <a:schemeClr val="tx1"/>
            </a:solidFill>
            <a:miter lim="800000"/>
            <a:headEnd/>
            <a:tailEnd/>
          </a:ln>
        </p:spPr>
        <p:txBody>
          <a:bodyPr>
            <a:spAutoFit/>
          </a:bodyPr>
          <a:lstStyle/>
          <a:p>
            <a:pPr algn="ctr"/>
            <a:r>
              <a:rPr lang="en-AU" b="1" u="sng" dirty="0"/>
              <a:t>Intimidation</a:t>
            </a:r>
          </a:p>
          <a:p>
            <a:pPr algn="ctr"/>
            <a:endParaRPr lang="en-AU" dirty="0"/>
          </a:p>
          <a:p>
            <a:pPr algn="ctr"/>
            <a:r>
              <a:rPr lang="en-AU" dirty="0"/>
              <a:t>Will be deterred from acting objectively because of actual or perceived pressures from the referral source</a:t>
            </a:r>
            <a:endParaRPr lang="en-AU"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sp>
        <p:nvSpPr>
          <p:cNvPr id="29699" name="Content Placeholder 2"/>
          <p:cNvSpPr>
            <a:spLocks noGrp="1"/>
          </p:cNvSpPr>
          <p:nvPr>
            <p:ph idx="1"/>
          </p:nvPr>
        </p:nvSpPr>
        <p:spPr/>
        <p:txBody>
          <a:bodyPr/>
          <a:lstStyle/>
          <a:p>
            <a:pPr algn="ctr">
              <a:buFont typeface="Wingdings" pitchFamily="2" charset="2"/>
              <a:buNone/>
            </a:pPr>
            <a:r>
              <a:rPr lang="en-AU" sz="4000" b="1" dirty="0" smtClean="0"/>
              <a:t>How much fee is </a:t>
            </a:r>
            <a:r>
              <a:rPr lang="en-AU" sz="4000" b="1" dirty="0" smtClean="0"/>
              <a:t>OK </a:t>
            </a:r>
            <a:r>
              <a:rPr lang="en-AU" sz="4000" b="1" dirty="0" smtClean="0"/>
              <a:t>from </a:t>
            </a:r>
          </a:p>
          <a:p>
            <a:pPr algn="ctr">
              <a:buFont typeface="Wingdings" pitchFamily="2" charset="2"/>
              <a:buNone/>
            </a:pPr>
            <a:r>
              <a:rPr lang="en-AU" sz="4000" b="1" dirty="0" smtClean="0"/>
              <a:t>one referral source</a:t>
            </a:r>
          </a:p>
        </p:txBody>
      </p:sp>
      <p:sp>
        <p:nvSpPr>
          <p:cNvPr id="4" name="Content Placeholder 3"/>
          <p:cNvSpPr txBox="1">
            <a:spLocks/>
          </p:cNvSpPr>
          <p:nvPr/>
        </p:nvSpPr>
        <p:spPr bwMode="auto">
          <a:xfrm>
            <a:off x="611560" y="3501008"/>
            <a:ext cx="7693025" cy="1452705"/>
          </a:xfrm>
          <a:prstGeom prst="rect">
            <a:avLst/>
          </a:prstGeom>
          <a:solidFill>
            <a:srgbClr val="FF0000"/>
          </a:solidFill>
          <a:ln w="19050">
            <a:solidFill>
              <a:schemeClr val="tx1"/>
            </a:solidFill>
            <a:miter lim="800000"/>
            <a:headEnd/>
            <a:tailEnd/>
          </a:ln>
        </p:spPr>
        <p:txBody>
          <a:bodyPr wrap="square">
            <a:spAutoFit/>
          </a:bodyPr>
          <a:lstStyle/>
          <a:p>
            <a:pPr marL="7332663" lvl="6" indent="-7332663" algn="ctr" fontAlgn="base">
              <a:spcBef>
                <a:spcPct val="20000"/>
              </a:spcBef>
              <a:spcAft>
                <a:spcPct val="0"/>
              </a:spcAft>
              <a:buClr>
                <a:schemeClr val="tx1"/>
              </a:buClr>
              <a:buSzPct val="65000"/>
              <a:buFont typeface="Wingdings" pitchFamily="2" charset="2"/>
              <a:buNone/>
              <a:defRPr/>
            </a:pPr>
            <a:r>
              <a:rPr lang="en-AU" kern="0" dirty="0">
                <a:solidFill>
                  <a:schemeClr val="bg1"/>
                </a:solidFill>
                <a:latin typeface="+mn-lt"/>
                <a:cs typeface="+mn-cs"/>
              </a:rPr>
              <a:t>Action</a:t>
            </a:r>
          </a:p>
          <a:p>
            <a:pPr marL="342900" indent="-342900" algn="ctr">
              <a:spcBef>
                <a:spcPct val="20000"/>
              </a:spcBef>
              <a:buClr>
                <a:schemeClr val="tx1"/>
              </a:buClr>
              <a:buSzPct val="75000"/>
              <a:buFont typeface="Wingdings" pitchFamily="2" charset="2"/>
              <a:buNone/>
              <a:defRPr/>
            </a:pPr>
            <a:r>
              <a:rPr lang="en-AU" sz="1600" kern="0" dirty="0">
                <a:solidFill>
                  <a:schemeClr val="bg1"/>
                </a:solidFill>
                <a:latin typeface="+mn-lt"/>
                <a:cs typeface="+mn-cs"/>
              </a:rPr>
              <a:t>Where a large proportion of an auditor’s fees comes from one referral source, the auditor must evaluate the significance of the threat and apply safeguards when necessary to eliminate the threat or reduce it to an acceptable level </a:t>
            </a:r>
          </a:p>
          <a:p>
            <a:pPr marL="342900" indent="-342900" algn="ctr">
              <a:spcBef>
                <a:spcPct val="20000"/>
              </a:spcBef>
              <a:buClr>
                <a:schemeClr val="tx1"/>
              </a:buClr>
              <a:buSzPct val="75000"/>
              <a:buFont typeface="Wingdings" pitchFamily="2" charset="2"/>
              <a:buNone/>
              <a:defRPr/>
            </a:pPr>
            <a:r>
              <a:rPr lang="en-AU" sz="1600" kern="0" dirty="0">
                <a:solidFill>
                  <a:schemeClr val="bg1"/>
                </a:solidFill>
                <a:latin typeface="+mn-lt"/>
                <a:cs typeface="+mn-cs"/>
              </a:rPr>
              <a:t>(</a:t>
            </a:r>
            <a:r>
              <a:rPr lang="en-AU" sz="1600" kern="0" dirty="0" err="1">
                <a:solidFill>
                  <a:schemeClr val="bg1"/>
                </a:solidFill>
                <a:latin typeface="+mn-lt"/>
                <a:cs typeface="+mn-cs"/>
              </a:rPr>
              <a:t>para</a:t>
            </a:r>
            <a:r>
              <a:rPr lang="en-AU" sz="1600" kern="0" dirty="0">
                <a:solidFill>
                  <a:schemeClr val="bg1"/>
                </a:solidFill>
                <a:latin typeface="+mn-lt"/>
                <a:cs typeface="+mn-cs"/>
              </a:rPr>
              <a:t> AUST R410.3.1)</a:t>
            </a:r>
            <a:endParaRPr lang="en-AU" sz="1600" kern="0" dirty="0">
              <a:solidFill>
                <a:schemeClr val="bg1"/>
              </a:solidFill>
              <a:latin typeface="+mn-lt"/>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AU" smtClean="0"/>
              <a:t>Fee Dependency Risk</a:t>
            </a:r>
          </a:p>
        </p:txBody>
      </p:sp>
      <p:sp>
        <p:nvSpPr>
          <p:cNvPr id="4" name="TextBox 3"/>
          <p:cNvSpPr txBox="1"/>
          <p:nvPr/>
        </p:nvSpPr>
        <p:spPr>
          <a:xfrm>
            <a:off x="900113" y="2636838"/>
            <a:ext cx="2232025" cy="307816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AU" sz="3200" b="1" dirty="0"/>
              <a:t>15% </a:t>
            </a:r>
          </a:p>
          <a:p>
            <a:pPr algn="ctr">
              <a:defRPr/>
            </a:pPr>
            <a:endParaRPr lang="en-AU" dirty="0"/>
          </a:p>
          <a:p>
            <a:pPr algn="ctr">
              <a:defRPr/>
            </a:pPr>
            <a:r>
              <a:rPr lang="en-AU" dirty="0"/>
              <a:t>Potential threats</a:t>
            </a:r>
          </a:p>
          <a:p>
            <a:pPr algn="ctr">
              <a:defRPr/>
            </a:pPr>
            <a:r>
              <a:rPr lang="en-AU" dirty="0"/>
              <a:t> to audit clients that are public </a:t>
            </a:r>
          </a:p>
          <a:p>
            <a:pPr algn="ctr">
              <a:defRPr/>
            </a:pPr>
            <a:r>
              <a:rPr lang="en-AU" dirty="0"/>
              <a:t>interest entities (PIEs) </a:t>
            </a:r>
          </a:p>
          <a:p>
            <a:pPr algn="ctr">
              <a:defRPr/>
            </a:pPr>
            <a:endParaRPr lang="en-AU" dirty="0"/>
          </a:p>
          <a:p>
            <a:pPr algn="ctr">
              <a:defRPr/>
            </a:pPr>
            <a:r>
              <a:rPr lang="en-AU" dirty="0"/>
              <a:t>(R410.4 of APES 110),</a:t>
            </a:r>
          </a:p>
        </p:txBody>
      </p:sp>
      <p:sp>
        <p:nvSpPr>
          <p:cNvPr id="5" name="TextBox 4"/>
          <p:cNvSpPr txBox="1"/>
          <p:nvPr/>
        </p:nvSpPr>
        <p:spPr>
          <a:xfrm>
            <a:off x="3276600" y="2636838"/>
            <a:ext cx="2374900" cy="2185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AU" sz="3200" dirty="0"/>
              <a:t>20% </a:t>
            </a:r>
          </a:p>
          <a:p>
            <a:pPr algn="ctr">
              <a:defRPr/>
            </a:pPr>
            <a:endParaRPr lang="en-AU" sz="3200" dirty="0"/>
          </a:p>
          <a:p>
            <a:pPr algn="ctr">
              <a:defRPr/>
            </a:pPr>
            <a:r>
              <a:rPr lang="en-AU" dirty="0"/>
              <a:t>May expose the firm to a significant business risk if the client is lost</a:t>
            </a:r>
          </a:p>
        </p:txBody>
      </p:sp>
      <p:sp>
        <p:nvSpPr>
          <p:cNvPr id="6" name="TextBox 5"/>
          <p:cNvSpPr txBox="1"/>
          <p:nvPr/>
        </p:nvSpPr>
        <p:spPr>
          <a:xfrm>
            <a:off x="5795963" y="2636838"/>
            <a:ext cx="2447925" cy="28003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AU" sz="3200" dirty="0"/>
              <a:t>30%</a:t>
            </a:r>
          </a:p>
          <a:p>
            <a:pPr algn="ctr">
              <a:defRPr/>
            </a:pPr>
            <a:endParaRPr lang="en-AU" dirty="0"/>
          </a:p>
          <a:p>
            <a:pPr algn="ctr">
              <a:defRPr/>
            </a:pPr>
            <a:r>
              <a:rPr lang="en-AU" dirty="0"/>
              <a:t>International Ethics Standards Board</a:t>
            </a:r>
          </a:p>
          <a:p>
            <a:pPr algn="ctr">
              <a:defRPr/>
            </a:pPr>
            <a:r>
              <a:rPr lang="en-AU" dirty="0"/>
              <a:t>for Accountants (IESBA) non-PIEs</a:t>
            </a:r>
          </a:p>
          <a:p>
            <a:pPr algn="ctr">
              <a:defRPr/>
            </a:pPr>
            <a:endParaRPr lang="en-AU" dirty="0"/>
          </a:p>
          <a:p>
            <a:pPr algn="ctr">
              <a:defRPr/>
            </a:pPr>
            <a:r>
              <a:rPr lang="en-AU" dirty="0"/>
              <a:t>IESB Fees Exposure Draft</a:t>
            </a:r>
          </a:p>
        </p:txBody>
      </p:sp>
      <p:sp>
        <p:nvSpPr>
          <p:cNvPr id="30726" name="TextBox 6"/>
          <p:cNvSpPr txBox="1">
            <a:spLocks noChangeArrowheads="1"/>
          </p:cNvSpPr>
          <p:nvPr/>
        </p:nvSpPr>
        <p:spPr bwMode="auto">
          <a:xfrm>
            <a:off x="1042988" y="5949950"/>
            <a:ext cx="7315200" cy="646113"/>
          </a:xfrm>
          <a:prstGeom prst="rect">
            <a:avLst/>
          </a:prstGeom>
          <a:noFill/>
          <a:ln w="9525">
            <a:noFill/>
            <a:miter lim="800000"/>
            <a:headEnd/>
            <a:tailEnd/>
          </a:ln>
        </p:spPr>
        <p:txBody>
          <a:bodyPr wrap="none">
            <a:spAutoFit/>
          </a:bodyPr>
          <a:lstStyle/>
          <a:p>
            <a:r>
              <a:rPr lang="en-AU"/>
              <a:t>(APESB) recommended removing the proposed threshold for non-PIE</a:t>
            </a:r>
          </a:p>
          <a:p>
            <a:r>
              <a:rPr lang="en-AU"/>
              <a:t> audit clients and replacing it with the same threshold as PIEs (15%).</a:t>
            </a:r>
          </a:p>
        </p:txBody>
      </p:sp>
      <p:sp>
        <p:nvSpPr>
          <p:cNvPr id="8" name="Curved Down Arrow 7"/>
          <p:cNvSpPr/>
          <p:nvPr/>
        </p:nvSpPr>
        <p:spPr>
          <a:xfrm rot="2820472">
            <a:off x="3222625" y="5078413"/>
            <a:ext cx="1081087" cy="719138"/>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AU" smtClean="0"/>
              <a:t>House Keeping – Hand Out </a:t>
            </a:r>
          </a:p>
        </p:txBody>
      </p:sp>
      <p:pic>
        <p:nvPicPr>
          <p:cNvPr id="5123" name="Content Placeholder 3" descr="go to webinar 3.jpg"/>
          <p:cNvPicPr>
            <a:picLocks noGrp="1" noChangeAspect="1"/>
          </p:cNvPicPr>
          <p:nvPr>
            <p:ph idx="1"/>
          </p:nvPr>
        </p:nvPicPr>
        <p:blipFill>
          <a:blip r:embed="rId2" cstate="print"/>
          <a:srcRect/>
          <a:stretch>
            <a:fillRect/>
          </a:stretch>
        </p:blipFill>
        <p:spPr>
          <a:xfrm>
            <a:off x="5796136" y="1556792"/>
            <a:ext cx="1598612" cy="4127500"/>
          </a:xfrm>
        </p:spPr>
      </p:pic>
      <p:sp>
        <p:nvSpPr>
          <p:cNvPr id="5124" name="TextBox 4"/>
          <p:cNvSpPr txBox="1">
            <a:spLocks noChangeArrowheads="1"/>
          </p:cNvSpPr>
          <p:nvPr/>
        </p:nvSpPr>
        <p:spPr bwMode="auto">
          <a:xfrm>
            <a:off x="1314450" y="2514600"/>
            <a:ext cx="4827588" cy="923925"/>
          </a:xfrm>
          <a:prstGeom prst="rect">
            <a:avLst/>
          </a:prstGeom>
          <a:noFill/>
          <a:ln w="9525">
            <a:noFill/>
            <a:miter lim="800000"/>
            <a:headEnd/>
            <a:tailEnd/>
          </a:ln>
        </p:spPr>
        <p:txBody>
          <a:bodyPr wrap="none">
            <a:spAutoFit/>
          </a:bodyPr>
          <a:lstStyle/>
          <a:p>
            <a:r>
              <a:rPr lang="en-AU"/>
              <a:t>Copy of this Presentation can be downloaded</a:t>
            </a:r>
          </a:p>
          <a:p>
            <a:r>
              <a:rPr lang="en-AU"/>
              <a:t>From the Panel</a:t>
            </a:r>
          </a:p>
          <a:p>
            <a:endParaRPr lang="en-AU"/>
          </a:p>
        </p:txBody>
      </p:sp>
      <p:pic>
        <p:nvPicPr>
          <p:cNvPr id="5125" name="Picture 7" descr="Logo online smsf audit.JPG"/>
          <p:cNvPicPr>
            <a:picLocks noChangeAspect="1"/>
          </p:cNvPicPr>
          <p:nvPr/>
        </p:nvPicPr>
        <p:blipFill>
          <a:blip r:embed="rId3" cstate="print"/>
          <a:srcRect/>
          <a:stretch>
            <a:fillRect/>
          </a:stretch>
        </p:blipFill>
        <p:spPr bwMode="auto">
          <a:xfrm>
            <a:off x="0" y="6288087"/>
            <a:ext cx="2411412" cy="569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1560" y="1124744"/>
            <a:ext cx="2232248" cy="468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674" name="Title 1"/>
          <p:cNvSpPr>
            <a:spLocks noGrp="1"/>
          </p:cNvSpPr>
          <p:nvPr>
            <p:ph type="title"/>
          </p:nvPr>
        </p:nvSpPr>
        <p:spPr>
          <a:xfrm>
            <a:off x="755650" y="765175"/>
            <a:ext cx="7924800" cy="1143000"/>
          </a:xfrm>
        </p:spPr>
        <p:txBody>
          <a:bodyPr>
            <a:normAutofit fontScale="90000"/>
          </a:bodyPr>
          <a:lstStyle/>
          <a:p>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endParaRPr lang="en-AU" sz="2800" dirty="0" smtClean="0"/>
          </a:p>
        </p:txBody>
      </p:sp>
      <p:sp>
        <p:nvSpPr>
          <p:cNvPr id="28675" name="Content Placeholder 2"/>
          <p:cNvSpPr>
            <a:spLocks noGrp="1"/>
          </p:cNvSpPr>
          <p:nvPr>
            <p:ph idx="1"/>
          </p:nvPr>
        </p:nvSpPr>
        <p:spPr>
          <a:xfrm>
            <a:off x="251520" y="188640"/>
            <a:ext cx="8064896" cy="792088"/>
          </a:xfrm>
        </p:spPr>
        <p:txBody>
          <a:bodyPr>
            <a:normAutofit/>
          </a:bodyPr>
          <a:lstStyle/>
          <a:p>
            <a:pPr>
              <a:buFont typeface="Wingdings" pitchFamily="2" charset="2"/>
              <a:buNone/>
            </a:pPr>
            <a:r>
              <a:rPr lang="en-AU" dirty="0" smtClean="0"/>
              <a:t>Safeguard – when accepting a new business </a:t>
            </a:r>
            <a:endParaRPr lang="en-AU" dirty="0" smtClean="0"/>
          </a:p>
        </p:txBody>
      </p:sp>
      <p:pic>
        <p:nvPicPr>
          <p:cNvPr id="28678" name="Picture 5" descr="archie_turnaround.jpg"/>
          <p:cNvPicPr>
            <a:picLocks noChangeAspect="1"/>
          </p:cNvPicPr>
          <p:nvPr/>
        </p:nvPicPr>
        <p:blipFill>
          <a:blip r:embed="rId2" cstate="print"/>
          <a:srcRect/>
          <a:stretch>
            <a:fillRect/>
          </a:stretch>
        </p:blipFill>
        <p:spPr bwMode="auto">
          <a:xfrm>
            <a:off x="755576" y="1484784"/>
            <a:ext cx="1973263" cy="1223963"/>
          </a:xfrm>
          <a:prstGeom prst="rect">
            <a:avLst/>
          </a:prstGeom>
          <a:noFill/>
          <a:ln w="9525">
            <a:noFill/>
            <a:miter lim="800000"/>
            <a:headEnd/>
            <a:tailEnd/>
          </a:ln>
        </p:spPr>
      </p:pic>
      <p:sp>
        <p:nvSpPr>
          <p:cNvPr id="28679" name="TextBox 6"/>
          <p:cNvSpPr txBox="1">
            <a:spLocks noChangeArrowheads="1"/>
          </p:cNvSpPr>
          <p:nvPr/>
        </p:nvSpPr>
        <p:spPr bwMode="auto">
          <a:xfrm>
            <a:off x="4139952" y="3861048"/>
            <a:ext cx="2340705" cy="923330"/>
          </a:xfrm>
          <a:prstGeom prst="rect">
            <a:avLst/>
          </a:prstGeom>
          <a:solidFill>
            <a:schemeClr val="accent3">
              <a:lumMod val="60000"/>
              <a:lumOff val="40000"/>
            </a:schemeClr>
          </a:solidFill>
          <a:ln w="9525">
            <a:noFill/>
            <a:miter lim="800000"/>
            <a:headEnd/>
            <a:tailEnd/>
          </a:ln>
        </p:spPr>
        <p:txBody>
          <a:bodyPr wrap="none">
            <a:spAutoFit/>
          </a:bodyPr>
          <a:lstStyle/>
          <a:p>
            <a:r>
              <a:rPr lang="en-AU" dirty="0"/>
              <a:t>SMSF Auditor</a:t>
            </a:r>
          </a:p>
          <a:p>
            <a:r>
              <a:rPr lang="en-AU" dirty="0"/>
              <a:t>Currently Auditing</a:t>
            </a:r>
          </a:p>
          <a:p>
            <a:r>
              <a:rPr lang="en-AU" dirty="0" smtClean="0"/>
              <a:t>2000 Funds – 10 Firms </a:t>
            </a:r>
            <a:endParaRPr lang="en-AU" dirty="0"/>
          </a:p>
        </p:txBody>
      </p:sp>
      <p:sp>
        <p:nvSpPr>
          <p:cNvPr id="10" name="Left Arrow 9"/>
          <p:cNvSpPr/>
          <p:nvPr/>
        </p:nvSpPr>
        <p:spPr>
          <a:xfrm>
            <a:off x="2987824" y="5445224"/>
            <a:ext cx="2879775" cy="12239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smtClean="0"/>
              <a:t>New Business </a:t>
            </a:r>
          </a:p>
          <a:p>
            <a:pPr algn="ctr">
              <a:defRPr/>
            </a:pPr>
            <a:r>
              <a:rPr lang="en-AU" dirty="0" smtClean="0"/>
              <a:t>SMSF Audits  - 400 </a:t>
            </a:r>
            <a:r>
              <a:rPr lang="en-AU" dirty="0"/>
              <a:t>Funds</a:t>
            </a:r>
          </a:p>
        </p:txBody>
      </p:sp>
      <p:pic>
        <p:nvPicPr>
          <p:cNvPr id="28681" name="Picture 7" descr="Accountant-dream-meaning.jpg"/>
          <p:cNvPicPr>
            <a:picLocks noChangeAspect="1"/>
          </p:cNvPicPr>
          <p:nvPr/>
        </p:nvPicPr>
        <p:blipFill>
          <a:blip r:embed="rId3" cstate="print"/>
          <a:srcRect/>
          <a:stretch>
            <a:fillRect/>
          </a:stretch>
        </p:blipFill>
        <p:spPr bwMode="auto">
          <a:xfrm>
            <a:off x="6228184" y="5373216"/>
            <a:ext cx="1547812" cy="1031875"/>
          </a:xfrm>
          <a:prstGeom prst="rect">
            <a:avLst/>
          </a:prstGeom>
          <a:noFill/>
          <a:ln w="9525">
            <a:noFill/>
            <a:miter lim="800000"/>
            <a:headEnd/>
            <a:tailEnd/>
          </a:ln>
        </p:spPr>
      </p:pic>
      <p:sp>
        <p:nvSpPr>
          <p:cNvPr id="28682" name="TextBox 9"/>
          <p:cNvSpPr txBox="1">
            <a:spLocks noChangeArrowheads="1"/>
          </p:cNvSpPr>
          <p:nvPr/>
        </p:nvSpPr>
        <p:spPr bwMode="auto">
          <a:xfrm>
            <a:off x="6228184" y="6488668"/>
            <a:ext cx="2149499" cy="369332"/>
          </a:xfrm>
          <a:prstGeom prst="rect">
            <a:avLst/>
          </a:prstGeom>
          <a:noFill/>
          <a:ln w="9525">
            <a:noFill/>
            <a:miter lim="800000"/>
            <a:headEnd/>
            <a:tailEnd/>
          </a:ln>
        </p:spPr>
        <p:txBody>
          <a:bodyPr wrap="none">
            <a:spAutoFit/>
          </a:bodyPr>
          <a:lstStyle/>
          <a:p>
            <a:r>
              <a:rPr lang="en-AU" dirty="0"/>
              <a:t>SMSF </a:t>
            </a:r>
            <a:r>
              <a:rPr lang="en-AU" dirty="0" smtClean="0"/>
              <a:t>Administrator  </a:t>
            </a:r>
            <a:endParaRPr lang="en-AU" dirty="0"/>
          </a:p>
        </p:txBody>
      </p:sp>
      <p:pic>
        <p:nvPicPr>
          <p:cNvPr id="11" name="Picture 5" descr="archie_turnaround.jpg"/>
          <p:cNvPicPr>
            <a:picLocks noChangeAspect="1"/>
          </p:cNvPicPr>
          <p:nvPr/>
        </p:nvPicPr>
        <p:blipFill>
          <a:blip r:embed="rId2" cstate="print"/>
          <a:srcRect/>
          <a:stretch>
            <a:fillRect/>
          </a:stretch>
        </p:blipFill>
        <p:spPr bwMode="auto">
          <a:xfrm>
            <a:off x="827584" y="3861048"/>
            <a:ext cx="1973263" cy="1223963"/>
          </a:xfrm>
          <a:prstGeom prst="rect">
            <a:avLst/>
          </a:prstGeom>
          <a:noFill/>
          <a:ln w="9525">
            <a:noFill/>
            <a:miter lim="800000"/>
            <a:headEnd/>
            <a:tailEnd/>
          </a:ln>
        </p:spPr>
      </p:pic>
      <p:sp>
        <p:nvSpPr>
          <p:cNvPr id="12" name="TextBox 6"/>
          <p:cNvSpPr txBox="1">
            <a:spLocks noChangeArrowheads="1"/>
          </p:cNvSpPr>
          <p:nvPr/>
        </p:nvSpPr>
        <p:spPr bwMode="auto">
          <a:xfrm>
            <a:off x="827584" y="5085184"/>
            <a:ext cx="1628331" cy="369332"/>
          </a:xfrm>
          <a:prstGeom prst="rect">
            <a:avLst/>
          </a:prstGeom>
          <a:noFill/>
          <a:ln w="9525">
            <a:noFill/>
            <a:miter lim="800000"/>
            <a:headEnd/>
            <a:tailEnd/>
          </a:ln>
        </p:spPr>
        <p:txBody>
          <a:bodyPr wrap="none">
            <a:spAutoFit/>
          </a:bodyPr>
          <a:lstStyle/>
          <a:p>
            <a:r>
              <a:rPr lang="en-AU" dirty="0"/>
              <a:t>SMSF </a:t>
            </a:r>
            <a:r>
              <a:rPr lang="en-AU" dirty="0" smtClean="0"/>
              <a:t>Auditor 2</a:t>
            </a:r>
            <a:endParaRPr lang="en-AU" dirty="0"/>
          </a:p>
        </p:txBody>
      </p:sp>
      <p:sp>
        <p:nvSpPr>
          <p:cNvPr id="14" name="TextBox 9"/>
          <p:cNvSpPr txBox="1">
            <a:spLocks noChangeArrowheads="1"/>
          </p:cNvSpPr>
          <p:nvPr/>
        </p:nvSpPr>
        <p:spPr bwMode="auto">
          <a:xfrm>
            <a:off x="683568" y="5949280"/>
            <a:ext cx="1840568" cy="369332"/>
          </a:xfrm>
          <a:prstGeom prst="rect">
            <a:avLst/>
          </a:prstGeom>
          <a:noFill/>
          <a:ln w="9525">
            <a:noFill/>
            <a:miter lim="800000"/>
            <a:headEnd/>
            <a:tailEnd/>
          </a:ln>
        </p:spPr>
        <p:txBody>
          <a:bodyPr wrap="none">
            <a:spAutoFit/>
          </a:bodyPr>
          <a:lstStyle/>
          <a:p>
            <a:r>
              <a:rPr lang="en-AU" dirty="0"/>
              <a:t>SMSF </a:t>
            </a:r>
            <a:r>
              <a:rPr lang="en-AU" dirty="0" smtClean="0"/>
              <a:t>Audit Firm  </a:t>
            </a:r>
            <a:endParaRPr lang="en-AU" dirty="0"/>
          </a:p>
        </p:txBody>
      </p:sp>
      <p:sp>
        <p:nvSpPr>
          <p:cNvPr id="15" name="TextBox 6"/>
          <p:cNvSpPr txBox="1">
            <a:spLocks noChangeArrowheads="1"/>
          </p:cNvSpPr>
          <p:nvPr/>
        </p:nvSpPr>
        <p:spPr bwMode="auto">
          <a:xfrm>
            <a:off x="827584" y="2780928"/>
            <a:ext cx="1628331" cy="369332"/>
          </a:xfrm>
          <a:prstGeom prst="rect">
            <a:avLst/>
          </a:prstGeom>
          <a:noFill/>
          <a:ln w="9525">
            <a:noFill/>
            <a:miter lim="800000"/>
            <a:headEnd/>
            <a:tailEnd/>
          </a:ln>
        </p:spPr>
        <p:txBody>
          <a:bodyPr wrap="none">
            <a:spAutoFit/>
          </a:bodyPr>
          <a:lstStyle/>
          <a:p>
            <a:r>
              <a:rPr lang="en-AU" dirty="0"/>
              <a:t>SMSF </a:t>
            </a:r>
            <a:r>
              <a:rPr lang="en-AU" dirty="0" smtClean="0"/>
              <a:t>Auditor 1</a:t>
            </a:r>
            <a:endParaRPr lang="en-AU" dirty="0"/>
          </a:p>
        </p:txBody>
      </p:sp>
      <p:sp>
        <p:nvSpPr>
          <p:cNvPr id="16" name="TextBox 6"/>
          <p:cNvSpPr txBox="1">
            <a:spLocks noChangeArrowheads="1"/>
          </p:cNvSpPr>
          <p:nvPr/>
        </p:nvSpPr>
        <p:spPr bwMode="auto">
          <a:xfrm>
            <a:off x="4211960" y="1484784"/>
            <a:ext cx="4442370" cy="1200329"/>
          </a:xfrm>
          <a:prstGeom prst="rect">
            <a:avLst/>
          </a:prstGeom>
          <a:solidFill>
            <a:srgbClr val="FF0000"/>
          </a:solidFill>
          <a:ln w="9525">
            <a:noFill/>
            <a:miter lim="800000"/>
            <a:headEnd/>
            <a:tailEnd/>
          </a:ln>
        </p:spPr>
        <p:txBody>
          <a:bodyPr wrap="none">
            <a:spAutoFit/>
          </a:bodyPr>
          <a:lstStyle/>
          <a:p>
            <a:r>
              <a:rPr lang="en-AU" dirty="0" smtClean="0"/>
              <a:t>Audit Firm auditing 2000 can absorb another </a:t>
            </a:r>
          </a:p>
          <a:p>
            <a:r>
              <a:rPr lang="en-AU" dirty="0" smtClean="0"/>
              <a:t>400 Funds = Total $2400</a:t>
            </a:r>
          </a:p>
          <a:p>
            <a:endParaRPr lang="en-AU" dirty="0" smtClean="0"/>
          </a:p>
          <a:p>
            <a:r>
              <a:rPr lang="en-AU" dirty="0" smtClean="0"/>
              <a:t>New Funds 400/2400 = 16.66%</a:t>
            </a:r>
            <a:endParaRPr lang="en-A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55650" y="765175"/>
            <a:ext cx="7924800" cy="1143000"/>
          </a:xfrm>
        </p:spPr>
        <p:txBody>
          <a:bodyPr>
            <a:normAutofit fontScale="90000"/>
          </a:bodyPr>
          <a:lstStyle/>
          <a:p>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endParaRPr lang="en-AU" sz="2800" dirty="0" smtClean="0"/>
          </a:p>
        </p:txBody>
      </p:sp>
      <p:sp>
        <p:nvSpPr>
          <p:cNvPr id="39939" name="Content Placeholder 2"/>
          <p:cNvSpPr>
            <a:spLocks noGrp="1"/>
          </p:cNvSpPr>
          <p:nvPr>
            <p:ph idx="1"/>
          </p:nvPr>
        </p:nvSpPr>
        <p:spPr>
          <a:xfrm>
            <a:off x="827584" y="476673"/>
            <a:ext cx="7693025" cy="864096"/>
          </a:xfrm>
        </p:spPr>
        <p:txBody>
          <a:bodyPr/>
          <a:lstStyle/>
          <a:p>
            <a:pPr>
              <a:buFont typeface="Wingdings" pitchFamily="2" charset="2"/>
              <a:buNone/>
            </a:pPr>
            <a:r>
              <a:rPr lang="en-AU" sz="4000" dirty="0" smtClean="0"/>
              <a:t>Does not make the </a:t>
            </a:r>
            <a:r>
              <a:rPr lang="en-AU" sz="4000" dirty="0" smtClean="0"/>
              <a:t>mark    33</a:t>
            </a:r>
            <a:r>
              <a:rPr lang="en-AU" sz="4000" dirty="0" smtClean="0"/>
              <a:t>%</a:t>
            </a:r>
          </a:p>
          <a:p>
            <a:pPr algn="ctr"/>
            <a:endParaRPr lang="en-AU" sz="4000" dirty="0" smtClean="0"/>
          </a:p>
        </p:txBody>
      </p:sp>
      <p:pic>
        <p:nvPicPr>
          <p:cNvPr id="39942" name="Picture 5" descr="archie_turnaround.jpg"/>
          <p:cNvPicPr>
            <a:picLocks noChangeAspect="1"/>
          </p:cNvPicPr>
          <p:nvPr/>
        </p:nvPicPr>
        <p:blipFill>
          <a:blip r:embed="rId2" cstate="print"/>
          <a:srcRect/>
          <a:stretch>
            <a:fillRect/>
          </a:stretch>
        </p:blipFill>
        <p:spPr bwMode="auto">
          <a:xfrm>
            <a:off x="755576" y="3429000"/>
            <a:ext cx="1973263" cy="1223963"/>
          </a:xfrm>
          <a:prstGeom prst="rect">
            <a:avLst/>
          </a:prstGeom>
          <a:noFill/>
          <a:ln w="9525">
            <a:noFill/>
            <a:miter lim="800000"/>
            <a:headEnd/>
            <a:tailEnd/>
          </a:ln>
        </p:spPr>
      </p:pic>
      <p:sp>
        <p:nvSpPr>
          <p:cNvPr id="39943" name="TextBox 6"/>
          <p:cNvSpPr txBox="1">
            <a:spLocks noChangeArrowheads="1"/>
          </p:cNvSpPr>
          <p:nvPr/>
        </p:nvSpPr>
        <p:spPr bwMode="auto">
          <a:xfrm>
            <a:off x="755650" y="4941888"/>
            <a:ext cx="1671638" cy="368300"/>
          </a:xfrm>
          <a:prstGeom prst="rect">
            <a:avLst/>
          </a:prstGeom>
          <a:noFill/>
          <a:ln w="9525">
            <a:noFill/>
            <a:miter lim="800000"/>
            <a:headEnd/>
            <a:tailEnd/>
          </a:ln>
        </p:spPr>
        <p:txBody>
          <a:bodyPr wrap="none">
            <a:spAutoFit/>
          </a:bodyPr>
          <a:lstStyle/>
          <a:p>
            <a:r>
              <a:rPr lang="en-AU"/>
              <a:t>SMSF Auditor </a:t>
            </a:r>
          </a:p>
        </p:txBody>
      </p:sp>
      <p:pic>
        <p:nvPicPr>
          <p:cNvPr id="39944" name="Picture 7" descr="clip_image002.jpg"/>
          <p:cNvPicPr>
            <a:picLocks noChangeAspect="1"/>
          </p:cNvPicPr>
          <p:nvPr/>
        </p:nvPicPr>
        <p:blipFill>
          <a:blip r:embed="rId3" cstate="print"/>
          <a:srcRect/>
          <a:stretch>
            <a:fillRect/>
          </a:stretch>
        </p:blipFill>
        <p:spPr bwMode="auto">
          <a:xfrm>
            <a:off x="4284663" y="2133600"/>
            <a:ext cx="1527175" cy="1366838"/>
          </a:xfrm>
          <a:prstGeom prst="rect">
            <a:avLst/>
          </a:prstGeom>
          <a:noFill/>
          <a:ln w="9525">
            <a:noFill/>
            <a:miter lim="800000"/>
            <a:headEnd/>
            <a:tailEnd/>
          </a:ln>
        </p:spPr>
      </p:pic>
      <p:sp>
        <p:nvSpPr>
          <p:cNvPr id="39945" name="TextBox 8"/>
          <p:cNvSpPr txBox="1">
            <a:spLocks noChangeArrowheads="1"/>
          </p:cNvSpPr>
          <p:nvPr/>
        </p:nvSpPr>
        <p:spPr bwMode="auto">
          <a:xfrm>
            <a:off x="4356100" y="3141663"/>
            <a:ext cx="2057400" cy="368300"/>
          </a:xfrm>
          <a:prstGeom prst="rect">
            <a:avLst/>
          </a:prstGeom>
          <a:noFill/>
          <a:ln w="9525">
            <a:noFill/>
            <a:miter lim="800000"/>
            <a:headEnd/>
            <a:tailEnd/>
          </a:ln>
        </p:spPr>
        <p:txBody>
          <a:bodyPr wrap="none">
            <a:spAutoFit/>
          </a:bodyPr>
          <a:lstStyle/>
          <a:p>
            <a:r>
              <a:rPr lang="en-AU"/>
              <a:t>SMSF Admin Firm</a:t>
            </a:r>
          </a:p>
        </p:txBody>
      </p:sp>
      <p:sp>
        <p:nvSpPr>
          <p:cNvPr id="10" name="Left Arrow 9"/>
          <p:cNvSpPr/>
          <p:nvPr/>
        </p:nvSpPr>
        <p:spPr>
          <a:xfrm rot="20523098">
            <a:off x="2284413" y="2757488"/>
            <a:ext cx="1793875" cy="865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dirty="0"/>
              <a:t>SMSF Audits </a:t>
            </a:r>
            <a:r>
              <a:rPr lang="en-AU" sz="1200" dirty="0"/>
              <a:t>33%</a:t>
            </a:r>
            <a:endParaRPr lang="en-AU" sz="1200" dirty="0"/>
          </a:p>
        </p:txBody>
      </p:sp>
      <p:sp>
        <p:nvSpPr>
          <p:cNvPr id="11" name="Left Arrow 10"/>
          <p:cNvSpPr/>
          <p:nvPr/>
        </p:nvSpPr>
        <p:spPr>
          <a:xfrm rot="810495">
            <a:off x="2492375" y="5043488"/>
            <a:ext cx="2208213" cy="865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dirty="0"/>
              <a:t>SMSF Audits </a:t>
            </a:r>
            <a:r>
              <a:rPr lang="en-AU" sz="1200" dirty="0"/>
              <a:t>33%</a:t>
            </a:r>
            <a:endParaRPr lang="en-AU" sz="1200" dirty="0"/>
          </a:p>
        </p:txBody>
      </p:sp>
      <p:sp>
        <p:nvSpPr>
          <p:cNvPr id="12" name="Left Arrow 11"/>
          <p:cNvSpPr/>
          <p:nvPr/>
        </p:nvSpPr>
        <p:spPr>
          <a:xfrm>
            <a:off x="2555776" y="3789040"/>
            <a:ext cx="2376488" cy="865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200" dirty="0"/>
              <a:t>SMSF Audits </a:t>
            </a:r>
            <a:r>
              <a:rPr lang="en-AU" sz="1200" dirty="0"/>
              <a:t>33%</a:t>
            </a:r>
            <a:endParaRPr lang="en-AU" sz="1200" dirty="0"/>
          </a:p>
        </p:txBody>
      </p:sp>
      <p:pic>
        <p:nvPicPr>
          <p:cNvPr id="39949" name="Picture 7" descr="clip_image002.jpg"/>
          <p:cNvPicPr>
            <a:picLocks noChangeAspect="1"/>
          </p:cNvPicPr>
          <p:nvPr/>
        </p:nvPicPr>
        <p:blipFill>
          <a:blip r:embed="rId3" cstate="print"/>
          <a:srcRect/>
          <a:stretch>
            <a:fillRect/>
          </a:stretch>
        </p:blipFill>
        <p:spPr bwMode="auto">
          <a:xfrm>
            <a:off x="5076056" y="3429000"/>
            <a:ext cx="1527175" cy="1368425"/>
          </a:xfrm>
          <a:prstGeom prst="rect">
            <a:avLst/>
          </a:prstGeom>
          <a:noFill/>
          <a:ln w="9525">
            <a:noFill/>
            <a:miter lim="800000"/>
            <a:headEnd/>
            <a:tailEnd/>
          </a:ln>
        </p:spPr>
      </p:pic>
      <p:pic>
        <p:nvPicPr>
          <p:cNvPr id="39950" name="Picture 7" descr="clip_image002.jpg"/>
          <p:cNvPicPr>
            <a:picLocks noChangeAspect="1"/>
          </p:cNvPicPr>
          <p:nvPr/>
        </p:nvPicPr>
        <p:blipFill>
          <a:blip r:embed="rId3" cstate="print"/>
          <a:srcRect/>
          <a:stretch>
            <a:fillRect/>
          </a:stretch>
        </p:blipFill>
        <p:spPr bwMode="auto">
          <a:xfrm>
            <a:off x="5219700" y="5373688"/>
            <a:ext cx="1527175" cy="1368425"/>
          </a:xfrm>
          <a:prstGeom prst="rect">
            <a:avLst/>
          </a:prstGeom>
          <a:noFill/>
          <a:ln w="9525">
            <a:noFill/>
            <a:miter lim="800000"/>
            <a:headEnd/>
            <a:tailEnd/>
          </a:ln>
        </p:spPr>
      </p:pic>
      <p:sp>
        <p:nvSpPr>
          <p:cNvPr id="39951" name="TextBox 8"/>
          <p:cNvSpPr txBox="1">
            <a:spLocks noChangeArrowheads="1"/>
          </p:cNvSpPr>
          <p:nvPr/>
        </p:nvSpPr>
        <p:spPr bwMode="auto">
          <a:xfrm>
            <a:off x="4860032" y="4653136"/>
            <a:ext cx="2055813" cy="369888"/>
          </a:xfrm>
          <a:prstGeom prst="rect">
            <a:avLst/>
          </a:prstGeom>
          <a:noFill/>
          <a:ln w="9525">
            <a:noFill/>
            <a:miter lim="800000"/>
            <a:headEnd/>
            <a:tailEnd/>
          </a:ln>
        </p:spPr>
        <p:txBody>
          <a:bodyPr wrap="none">
            <a:spAutoFit/>
          </a:bodyPr>
          <a:lstStyle/>
          <a:p>
            <a:r>
              <a:rPr lang="en-AU" dirty="0"/>
              <a:t>SMSF Admin Firm</a:t>
            </a:r>
          </a:p>
        </p:txBody>
      </p:sp>
      <p:sp>
        <p:nvSpPr>
          <p:cNvPr id="39952" name="TextBox 8"/>
          <p:cNvSpPr txBox="1">
            <a:spLocks noChangeArrowheads="1"/>
          </p:cNvSpPr>
          <p:nvPr/>
        </p:nvSpPr>
        <p:spPr bwMode="auto">
          <a:xfrm>
            <a:off x="4787900" y="6488113"/>
            <a:ext cx="2057400" cy="369887"/>
          </a:xfrm>
          <a:prstGeom prst="rect">
            <a:avLst/>
          </a:prstGeom>
          <a:noFill/>
          <a:ln w="9525">
            <a:noFill/>
            <a:miter lim="800000"/>
            <a:headEnd/>
            <a:tailEnd/>
          </a:ln>
        </p:spPr>
        <p:txBody>
          <a:bodyPr wrap="none">
            <a:spAutoFit/>
          </a:bodyPr>
          <a:lstStyle/>
          <a:p>
            <a:r>
              <a:rPr lang="en-AU"/>
              <a:t>SMSF Admin Firm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a:r>
              <a:rPr lang="en-AU" smtClean="0"/>
              <a:t>Introducing SMSF Auditors Hub</a:t>
            </a:r>
          </a:p>
        </p:txBody>
      </p:sp>
      <p:pic>
        <p:nvPicPr>
          <p:cNvPr id="43011" name="Picture 29" descr="SMSF Auditors Hub.png"/>
          <p:cNvPicPr>
            <a:picLocks noGrp="1" noChangeAspect="1"/>
          </p:cNvPicPr>
          <p:nvPr>
            <p:ph idx="1"/>
          </p:nvPr>
        </p:nvPicPr>
        <p:blipFill>
          <a:blip r:embed="rId2" cstate="print"/>
          <a:srcRect/>
          <a:stretch>
            <a:fillRect/>
          </a:stretch>
        </p:blipFill>
        <p:spPr>
          <a:xfrm>
            <a:off x="2268538" y="2997200"/>
            <a:ext cx="4718050" cy="1765300"/>
          </a:xfrm>
          <a:noFill/>
        </p:spPr>
      </p:pic>
      <p:sp>
        <p:nvSpPr>
          <p:cNvPr id="43012" name="TextBox 4"/>
          <p:cNvSpPr txBox="1">
            <a:spLocks noChangeArrowheads="1"/>
          </p:cNvSpPr>
          <p:nvPr/>
        </p:nvSpPr>
        <p:spPr bwMode="auto">
          <a:xfrm>
            <a:off x="2771775" y="5661025"/>
            <a:ext cx="3403600" cy="369888"/>
          </a:xfrm>
          <a:prstGeom prst="rect">
            <a:avLst/>
          </a:prstGeom>
          <a:noFill/>
          <a:ln w="9525">
            <a:noFill/>
            <a:miter lim="800000"/>
            <a:headEnd/>
            <a:tailEnd/>
          </a:ln>
        </p:spPr>
        <p:txBody>
          <a:bodyPr wrap="none">
            <a:spAutoFit/>
          </a:bodyPr>
          <a:lstStyle/>
          <a:p>
            <a:r>
              <a:rPr lang="en-AU"/>
              <a:t>WWW.smsfauditorshub.com.au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pPr algn="ctr"/>
            <a:r>
              <a:rPr lang="en-AU" smtClean="0"/>
              <a:t>Future of SMSF Audits</a:t>
            </a:r>
            <a:br>
              <a:rPr lang="en-AU" smtClean="0"/>
            </a:br>
            <a:r>
              <a:rPr lang="en-AU" smtClean="0"/>
              <a:t>One Mega Audit Firm</a:t>
            </a:r>
          </a:p>
        </p:txBody>
      </p:sp>
      <p:pic>
        <p:nvPicPr>
          <p:cNvPr id="44035" name="Picture 12" descr="clip_image002.jpg"/>
          <p:cNvPicPr>
            <a:picLocks noGrp="1" noChangeAspect="1"/>
          </p:cNvPicPr>
          <p:nvPr>
            <p:ph idx="1"/>
          </p:nvPr>
        </p:nvPicPr>
        <p:blipFill>
          <a:blip r:embed="rId2" cstate="print"/>
          <a:srcRect/>
          <a:stretch>
            <a:fillRect/>
          </a:stretch>
        </p:blipFill>
        <p:spPr>
          <a:xfrm>
            <a:off x="1331913" y="2636838"/>
            <a:ext cx="1066800" cy="954087"/>
          </a:xfrm>
          <a:noFill/>
        </p:spPr>
      </p:pic>
      <p:pic>
        <p:nvPicPr>
          <p:cNvPr id="44036" name="Picture 12" descr="clip_image002.jpg"/>
          <p:cNvPicPr>
            <a:picLocks noChangeAspect="1"/>
          </p:cNvPicPr>
          <p:nvPr/>
        </p:nvPicPr>
        <p:blipFill>
          <a:blip r:embed="rId2" cstate="print"/>
          <a:srcRect/>
          <a:stretch>
            <a:fillRect/>
          </a:stretch>
        </p:blipFill>
        <p:spPr bwMode="auto">
          <a:xfrm>
            <a:off x="4284663" y="2636838"/>
            <a:ext cx="1066800" cy="954087"/>
          </a:xfrm>
          <a:prstGeom prst="rect">
            <a:avLst/>
          </a:prstGeom>
          <a:noFill/>
          <a:ln w="9525">
            <a:noFill/>
            <a:miter lim="800000"/>
            <a:headEnd/>
            <a:tailEnd/>
          </a:ln>
        </p:spPr>
      </p:pic>
      <p:pic>
        <p:nvPicPr>
          <p:cNvPr id="44037" name="Picture 12" descr="clip_image002.jpg"/>
          <p:cNvPicPr>
            <a:picLocks noChangeAspect="1"/>
          </p:cNvPicPr>
          <p:nvPr/>
        </p:nvPicPr>
        <p:blipFill>
          <a:blip r:embed="rId2" cstate="print"/>
          <a:srcRect/>
          <a:stretch>
            <a:fillRect/>
          </a:stretch>
        </p:blipFill>
        <p:spPr bwMode="auto">
          <a:xfrm>
            <a:off x="2700338" y="2636838"/>
            <a:ext cx="1066800" cy="954087"/>
          </a:xfrm>
          <a:prstGeom prst="rect">
            <a:avLst/>
          </a:prstGeom>
          <a:noFill/>
          <a:ln w="9525">
            <a:noFill/>
            <a:miter lim="800000"/>
            <a:headEnd/>
            <a:tailEnd/>
          </a:ln>
        </p:spPr>
      </p:pic>
      <p:pic>
        <p:nvPicPr>
          <p:cNvPr id="44038" name="Picture 12" descr="clip_image002.jpg"/>
          <p:cNvPicPr>
            <a:picLocks noChangeAspect="1"/>
          </p:cNvPicPr>
          <p:nvPr/>
        </p:nvPicPr>
        <p:blipFill>
          <a:blip r:embed="rId2" cstate="print"/>
          <a:srcRect/>
          <a:stretch>
            <a:fillRect/>
          </a:stretch>
        </p:blipFill>
        <p:spPr bwMode="auto">
          <a:xfrm>
            <a:off x="5724525" y="2651125"/>
            <a:ext cx="1066800" cy="954088"/>
          </a:xfrm>
          <a:prstGeom prst="rect">
            <a:avLst/>
          </a:prstGeom>
          <a:noFill/>
          <a:ln w="9525">
            <a:noFill/>
            <a:miter lim="800000"/>
            <a:headEnd/>
            <a:tailEnd/>
          </a:ln>
        </p:spPr>
      </p:pic>
      <p:pic>
        <p:nvPicPr>
          <p:cNvPr id="44039" name="Picture 12" descr="clip_image002.jpg"/>
          <p:cNvPicPr>
            <a:picLocks noChangeAspect="1"/>
          </p:cNvPicPr>
          <p:nvPr/>
        </p:nvPicPr>
        <p:blipFill>
          <a:blip r:embed="rId2" cstate="print"/>
          <a:srcRect/>
          <a:stretch>
            <a:fillRect/>
          </a:stretch>
        </p:blipFill>
        <p:spPr bwMode="auto">
          <a:xfrm>
            <a:off x="6948488" y="2708275"/>
            <a:ext cx="1066800" cy="955675"/>
          </a:xfrm>
          <a:prstGeom prst="rect">
            <a:avLst/>
          </a:prstGeom>
          <a:noFill/>
          <a:ln w="9525">
            <a:noFill/>
            <a:miter lim="800000"/>
            <a:headEnd/>
            <a:tailEnd/>
          </a:ln>
        </p:spPr>
      </p:pic>
      <p:sp>
        <p:nvSpPr>
          <p:cNvPr id="9" name="Down Arrow 8"/>
          <p:cNvSpPr/>
          <p:nvPr/>
        </p:nvSpPr>
        <p:spPr>
          <a:xfrm>
            <a:off x="1619250" y="3429000"/>
            <a:ext cx="576263"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0" name="Down Arrow 9"/>
          <p:cNvSpPr/>
          <p:nvPr/>
        </p:nvSpPr>
        <p:spPr>
          <a:xfrm>
            <a:off x="2916238" y="3429000"/>
            <a:ext cx="576262"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 name="Down Arrow 10"/>
          <p:cNvSpPr/>
          <p:nvPr/>
        </p:nvSpPr>
        <p:spPr>
          <a:xfrm>
            <a:off x="4427538" y="3429000"/>
            <a:ext cx="576262"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 name="Down Arrow 11"/>
          <p:cNvSpPr/>
          <p:nvPr/>
        </p:nvSpPr>
        <p:spPr>
          <a:xfrm>
            <a:off x="5940425" y="3429000"/>
            <a:ext cx="576263"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3" name="Down Arrow 12"/>
          <p:cNvSpPr/>
          <p:nvPr/>
        </p:nvSpPr>
        <p:spPr>
          <a:xfrm>
            <a:off x="7308850" y="3429000"/>
            <a:ext cx="576263"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4" name="TextBox 13"/>
          <p:cNvSpPr txBox="1"/>
          <p:nvPr/>
        </p:nvSpPr>
        <p:spPr>
          <a:xfrm>
            <a:off x="1547664" y="4077072"/>
            <a:ext cx="6408712" cy="769441"/>
          </a:xfrm>
          <a:prstGeom prst="rect">
            <a:avLst/>
          </a:prstGeom>
          <a:solidFill>
            <a:schemeClr val="accent6">
              <a:lumMod val="60000"/>
              <a:lumOff val="40000"/>
            </a:schemeClr>
          </a:solidFill>
          <a:effectLst>
            <a:glow rad="139700">
              <a:schemeClr val="accent6">
                <a:satMod val="175000"/>
                <a:alpha val="40000"/>
              </a:schemeClr>
            </a:glow>
            <a:outerShdw blurRad="50800" dist="38100" dir="5400000" algn="t" rotWithShape="0">
              <a:prstClr val="black">
                <a:alpha val="40000"/>
              </a:prstClr>
            </a:outerShdw>
          </a:effectLst>
          <a:scene3d>
            <a:camera prst="perspectiveRelaxed"/>
            <a:lightRig rig="threePt" dir="t"/>
          </a:scene3d>
        </p:spPr>
        <p:txBody>
          <a:bodyPr>
            <a:spAutoFit/>
          </a:bodyPr>
          <a:lstStyle/>
          <a:p>
            <a:pPr algn="ctr">
              <a:defRPr/>
            </a:pPr>
            <a:r>
              <a:rPr lang="en-AU" sz="4400" dirty="0">
                <a:latin typeface="Arial" charset="0"/>
                <a:cs typeface="Arial" charset="0"/>
              </a:rPr>
              <a:t>Mega Audit Firm</a:t>
            </a:r>
          </a:p>
        </p:txBody>
      </p:sp>
      <p:sp>
        <p:nvSpPr>
          <p:cNvPr id="18" name="Down Arrow 17"/>
          <p:cNvSpPr/>
          <p:nvPr/>
        </p:nvSpPr>
        <p:spPr>
          <a:xfrm rot="1540950">
            <a:off x="1895475" y="4938713"/>
            <a:ext cx="484188"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0" name="Down Arrow 19"/>
          <p:cNvSpPr/>
          <p:nvPr/>
        </p:nvSpPr>
        <p:spPr>
          <a:xfrm rot="1620526">
            <a:off x="2843213" y="5013325"/>
            <a:ext cx="485775" cy="719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1" name="Down Arrow 20"/>
          <p:cNvSpPr/>
          <p:nvPr/>
        </p:nvSpPr>
        <p:spPr>
          <a:xfrm rot="19828635">
            <a:off x="5221288" y="5013325"/>
            <a:ext cx="485775"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2" name="Down Arrow 21"/>
          <p:cNvSpPr/>
          <p:nvPr/>
        </p:nvSpPr>
        <p:spPr>
          <a:xfrm rot="19822397">
            <a:off x="6516688" y="4941888"/>
            <a:ext cx="484187" cy="719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3" name="Down Arrow 22"/>
          <p:cNvSpPr/>
          <p:nvPr/>
        </p:nvSpPr>
        <p:spPr>
          <a:xfrm>
            <a:off x="4067175" y="5084763"/>
            <a:ext cx="576263" cy="792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44051" name="TextBox 23"/>
          <p:cNvSpPr txBox="1">
            <a:spLocks noChangeArrowheads="1"/>
          </p:cNvSpPr>
          <p:nvPr/>
        </p:nvSpPr>
        <p:spPr bwMode="auto">
          <a:xfrm>
            <a:off x="1331913" y="2420938"/>
            <a:ext cx="1028700" cy="276225"/>
          </a:xfrm>
          <a:prstGeom prst="rect">
            <a:avLst/>
          </a:prstGeom>
          <a:noFill/>
          <a:ln w="9525">
            <a:noFill/>
            <a:miter lim="800000"/>
            <a:headEnd/>
            <a:tailEnd/>
          </a:ln>
        </p:spPr>
        <p:txBody>
          <a:bodyPr wrap="none">
            <a:spAutoFit/>
          </a:bodyPr>
          <a:lstStyle/>
          <a:p>
            <a:r>
              <a:rPr lang="en-AU" sz="1200"/>
              <a:t>Admin Co. 1</a:t>
            </a:r>
          </a:p>
        </p:txBody>
      </p:sp>
      <p:sp>
        <p:nvSpPr>
          <p:cNvPr id="44052" name="TextBox 24"/>
          <p:cNvSpPr txBox="1">
            <a:spLocks noChangeArrowheads="1"/>
          </p:cNvSpPr>
          <p:nvPr/>
        </p:nvSpPr>
        <p:spPr bwMode="auto">
          <a:xfrm>
            <a:off x="2700338" y="2492375"/>
            <a:ext cx="1028700" cy="277813"/>
          </a:xfrm>
          <a:prstGeom prst="rect">
            <a:avLst/>
          </a:prstGeom>
          <a:noFill/>
          <a:ln w="9525">
            <a:noFill/>
            <a:miter lim="800000"/>
            <a:headEnd/>
            <a:tailEnd/>
          </a:ln>
        </p:spPr>
        <p:txBody>
          <a:bodyPr wrap="none">
            <a:spAutoFit/>
          </a:bodyPr>
          <a:lstStyle/>
          <a:p>
            <a:r>
              <a:rPr lang="en-AU" sz="1200"/>
              <a:t>Admin Co. 2</a:t>
            </a:r>
          </a:p>
        </p:txBody>
      </p:sp>
      <p:sp>
        <p:nvSpPr>
          <p:cNvPr id="44053" name="TextBox 25"/>
          <p:cNvSpPr txBox="1">
            <a:spLocks noChangeArrowheads="1"/>
          </p:cNvSpPr>
          <p:nvPr/>
        </p:nvSpPr>
        <p:spPr bwMode="auto">
          <a:xfrm>
            <a:off x="4211638" y="2492375"/>
            <a:ext cx="1030287" cy="277813"/>
          </a:xfrm>
          <a:prstGeom prst="rect">
            <a:avLst/>
          </a:prstGeom>
          <a:noFill/>
          <a:ln w="9525">
            <a:noFill/>
            <a:miter lim="800000"/>
            <a:headEnd/>
            <a:tailEnd/>
          </a:ln>
        </p:spPr>
        <p:txBody>
          <a:bodyPr wrap="none">
            <a:spAutoFit/>
          </a:bodyPr>
          <a:lstStyle/>
          <a:p>
            <a:r>
              <a:rPr lang="en-AU" sz="1200"/>
              <a:t>Admin Co. 3</a:t>
            </a:r>
          </a:p>
        </p:txBody>
      </p:sp>
      <p:sp>
        <p:nvSpPr>
          <p:cNvPr id="44054" name="TextBox 26"/>
          <p:cNvSpPr txBox="1">
            <a:spLocks noChangeArrowheads="1"/>
          </p:cNvSpPr>
          <p:nvPr/>
        </p:nvSpPr>
        <p:spPr bwMode="auto">
          <a:xfrm>
            <a:off x="5724525" y="2492375"/>
            <a:ext cx="1028700" cy="277813"/>
          </a:xfrm>
          <a:prstGeom prst="rect">
            <a:avLst/>
          </a:prstGeom>
          <a:noFill/>
          <a:ln w="9525">
            <a:noFill/>
            <a:miter lim="800000"/>
            <a:headEnd/>
            <a:tailEnd/>
          </a:ln>
        </p:spPr>
        <p:txBody>
          <a:bodyPr wrap="none">
            <a:spAutoFit/>
          </a:bodyPr>
          <a:lstStyle/>
          <a:p>
            <a:r>
              <a:rPr lang="en-AU" sz="1200"/>
              <a:t>Admin Co. 4</a:t>
            </a:r>
          </a:p>
        </p:txBody>
      </p:sp>
      <p:sp>
        <p:nvSpPr>
          <p:cNvPr id="44055" name="TextBox 27"/>
          <p:cNvSpPr txBox="1">
            <a:spLocks noChangeArrowheads="1"/>
          </p:cNvSpPr>
          <p:nvPr/>
        </p:nvSpPr>
        <p:spPr bwMode="auto">
          <a:xfrm>
            <a:off x="6948488" y="2492375"/>
            <a:ext cx="1028700" cy="277813"/>
          </a:xfrm>
          <a:prstGeom prst="rect">
            <a:avLst/>
          </a:prstGeom>
          <a:noFill/>
          <a:ln w="9525">
            <a:noFill/>
            <a:miter lim="800000"/>
            <a:headEnd/>
            <a:tailEnd/>
          </a:ln>
        </p:spPr>
        <p:txBody>
          <a:bodyPr wrap="none">
            <a:spAutoFit/>
          </a:bodyPr>
          <a:lstStyle/>
          <a:p>
            <a:r>
              <a:rPr lang="en-AU" sz="1200"/>
              <a:t>Admin Co. 5</a:t>
            </a:r>
          </a:p>
        </p:txBody>
      </p:sp>
      <p:sp>
        <p:nvSpPr>
          <p:cNvPr id="44056" name="TextBox 28"/>
          <p:cNvSpPr txBox="1">
            <a:spLocks noChangeArrowheads="1"/>
          </p:cNvSpPr>
          <p:nvPr/>
        </p:nvSpPr>
        <p:spPr bwMode="auto">
          <a:xfrm>
            <a:off x="1116013" y="5876925"/>
            <a:ext cx="798512" cy="277813"/>
          </a:xfrm>
          <a:prstGeom prst="rect">
            <a:avLst/>
          </a:prstGeom>
          <a:noFill/>
          <a:ln w="9525">
            <a:noFill/>
            <a:miter lim="800000"/>
            <a:headEnd/>
            <a:tailEnd/>
          </a:ln>
        </p:spPr>
        <p:txBody>
          <a:bodyPr wrap="none">
            <a:spAutoFit/>
          </a:bodyPr>
          <a:lstStyle/>
          <a:p>
            <a:r>
              <a:rPr lang="en-AU" sz="1200"/>
              <a:t>Auditor 1</a:t>
            </a:r>
          </a:p>
        </p:txBody>
      </p:sp>
      <p:sp>
        <p:nvSpPr>
          <p:cNvPr id="44057" name="TextBox 33"/>
          <p:cNvSpPr txBox="1">
            <a:spLocks noChangeArrowheads="1"/>
          </p:cNvSpPr>
          <p:nvPr/>
        </p:nvSpPr>
        <p:spPr bwMode="auto">
          <a:xfrm>
            <a:off x="2484438" y="5949950"/>
            <a:ext cx="841375" cy="276225"/>
          </a:xfrm>
          <a:prstGeom prst="rect">
            <a:avLst/>
          </a:prstGeom>
          <a:noFill/>
          <a:ln w="9525">
            <a:noFill/>
            <a:miter lim="800000"/>
            <a:headEnd/>
            <a:tailEnd/>
          </a:ln>
        </p:spPr>
        <p:txBody>
          <a:bodyPr wrap="none">
            <a:spAutoFit/>
          </a:bodyPr>
          <a:lstStyle/>
          <a:p>
            <a:r>
              <a:rPr lang="en-AU" sz="1200"/>
              <a:t>Auditor  2</a:t>
            </a:r>
          </a:p>
        </p:txBody>
      </p:sp>
      <p:sp>
        <p:nvSpPr>
          <p:cNvPr id="44058" name="TextBox 34"/>
          <p:cNvSpPr txBox="1">
            <a:spLocks noChangeArrowheads="1"/>
          </p:cNvSpPr>
          <p:nvPr/>
        </p:nvSpPr>
        <p:spPr bwMode="auto">
          <a:xfrm>
            <a:off x="3924300" y="5949950"/>
            <a:ext cx="798513" cy="276225"/>
          </a:xfrm>
          <a:prstGeom prst="rect">
            <a:avLst/>
          </a:prstGeom>
          <a:noFill/>
          <a:ln w="9525">
            <a:noFill/>
            <a:miter lim="800000"/>
            <a:headEnd/>
            <a:tailEnd/>
          </a:ln>
        </p:spPr>
        <p:txBody>
          <a:bodyPr wrap="none">
            <a:spAutoFit/>
          </a:bodyPr>
          <a:lstStyle/>
          <a:p>
            <a:r>
              <a:rPr lang="en-AU" sz="1200"/>
              <a:t>Auditor 3</a:t>
            </a:r>
          </a:p>
        </p:txBody>
      </p:sp>
      <p:sp>
        <p:nvSpPr>
          <p:cNvPr id="44059" name="TextBox 35"/>
          <p:cNvSpPr txBox="1">
            <a:spLocks noChangeArrowheads="1"/>
          </p:cNvSpPr>
          <p:nvPr/>
        </p:nvSpPr>
        <p:spPr bwMode="auto">
          <a:xfrm>
            <a:off x="5364163" y="5949950"/>
            <a:ext cx="798512" cy="276225"/>
          </a:xfrm>
          <a:prstGeom prst="rect">
            <a:avLst/>
          </a:prstGeom>
          <a:noFill/>
          <a:ln w="9525">
            <a:noFill/>
            <a:miter lim="800000"/>
            <a:headEnd/>
            <a:tailEnd/>
          </a:ln>
        </p:spPr>
        <p:txBody>
          <a:bodyPr wrap="none">
            <a:spAutoFit/>
          </a:bodyPr>
          <a:lstStyle/>
          <a:p>
            <a:r>
              <a:rPr lang="en-AU" sz="1200"/>
              <a:t>Auditor 4</a:t>
            </a:r>
          </a:p>
        </p:txBody>
      </p:sp>
      <p:sp>
        <p:nvSpPr>
          <p:cNvPr id="44060" name="TextBox 36"/>
          <p:cNvSpPr txBox="1">
            <a:spLocks noChangeArrowheads="1"/>
          </p:cNvSpPr>
          <p:nvPr/>
        </p:nvSpPr>
        <p:spPr bwMode="auto">
          <a:xfrm>
            <a:off x="6732588" y="5949950"/>
            <a:ext cx="798512" cy="276225"/>
          </a:xfrm>
          <a:prstGeom prst="rect">
            <a:avLst/>
          </a:prstGeom>
          <a:noFill/>
          <a:ln w="9525">
            <a:noFill/>
            <a:miter lim="800000"/>
            <a:headEnd/>
            <a:tailEnd/>
          </a:ln>
        </p:spPr>
        <p:txBody>
          <a:bodyPr wrap="none">
            <a:spAutoFit/>
          </a:bodyPr>
          <a:lstStyle/>
          <a:p>
            <a:r>
              <a:rPr lang="en-AU" sz="1200"/>
              <a:t>Auditor 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55650" y="765175"/>
            <a:ext cx="7924800" cy="1143000"/>
          </a:xfrm>
        </p:spPr>
        <p:txBody>
          <a:bodyPr/>
          <a:lstStyle/>
          <a:p>
            <a:pPr>
              <a:lnSpc>
                <a:spcPct val="150000"/>
              </a:lnSpc>
            </a:pPr>
            <a:r>
              <a:rPr lang="en-AU" sz="2800" smtClean="0"/>
              <a:t>SMSF Auditors Hub – Over 40 Auditors</a:t>
            </a:r>
            <a:endParaRPr lang="en-AU" smtClean="0"/>
          </a:p>
        </p:txBody>
      </p:sp>
      <p:pic>
        <p:nvPicPr>
          <p:cNvPr id="45059" name="Picture 5" descr="clip_image002.jpg"/>
          <p:cNvPicPr>
            <a:picLocks noChangeAspect="1"/>
          </p:cNvPicPr>
          <p:nvPr/>
        </p:nvPicPr>
        <p:blipFill>
          <a:blip r:embed="rId2" cstate="print"/>
          <a:srcRect/>
          <a:stretch>
            <a:fillRect/>
          </a:stretch>
        </p:blipFill>
        <p:spPr bwMode="auto">
          <a:xfrm>
            <a:off x="6948488" y="3933825"/>
            <a:ext cx="1689100" cy="1512888"/>
          </a:xfrm>
          <a:prstGeom prst="rect">
            <a:avLst/>
          </a:prstGeom>
          <a:noFill/>
          <a:ln w="9525">
            <a:noFill/>
            <a:miter lim="800000"/>
            <a:headEnd/>
            <a:tailEnd/>
          </a:ln>
        </p:spPr>
      </p:pic>
      <p:pic>
        <p:nvPicPr>
          <p:cNvPr id="45060" name="Picture 11" descr="clip_image002.jpg"/>
          <p:cNvPicPr>
            <a:picLocks noChangeAspect="1"/>
          </p:cNvPicPr>
          <p:nvPr/>
        </p:nvPicPr>
        <p:blipFill>
          <a:blip r:embed="rId2" cstate="print"/>
          <a:srcRect/>
          <a:stretch>
            <a:fillRect/>
          </a:stretch>
        </p:blipFill>
        <p:spPr bwMode="auto">
          <a:xfrm>
            <a:off x="3419475" y="2349500"/>
            <a:ext cx="1584325" cy="1419225"/>
          </a:xfrm>
          <a:prstGeom prst="rect">
            <a:avLst/>
          </a:prstGeom>
          <a:noFill/>
          <a:ln w="9525">
            <a:noFill/>
            <a:miter lim="800000"/>
            <a:headEnd/>
            <a:tailEnd/>
          </a:ln>
        </p:spPr>
      </p:pic>
      <p:pic>
        <p:nvPicPr>
          <p:cNvPr id="45061" name="Picture 12" descr="clip_image002.jpg"/>
          <p:cNvPicPr>
            <a:picLocks noChangeAspect="1"/>
          </p:cNvPicPr>
          <p:nvPr/>
        </p:nvPicPr>
        <p:blipFill>
          <a:blip r:embed="rId3" cstate="print"/>
          <a:srcRect/>
          <a:stretch>
            <a:fillRect/>
          </a:stretch>
        </p:blipFill>
        <p:spPr bwMode="auto">
          <a:xfrm>
            <a:off x="827088" y="2349500"/>
            <a:ext cx="1495425" cy="1339850"/>
          </a:xfrm>
          <a:prstGeom prst="rect">
            <a:avLst/>
          </a:prstGeom>
          <a:noFill/>
          <a:ln w="9525">
            <a:noFill/>
            <a:miter lim="800000"/>
            <a:headEnd/>
            <a:tailEnd/>
          </a:ln>
        </p:spPr>
      </p:pic>
      <p:pic>
        <p:nvPicPr>
          <p:cNvPr id="45062" name="Picture 13" descr="clip_image002.jpg"/>
          <p:cNvPicPr>
            <a:picLocks noChangeAspect="1"/>
          </p:cNvPicPr>
          <p:nvPr/>
        </p:nvPicPr>
        <p:blipFill>
          <a:blip r:embed="rId4" cstate="print"/>
          <a:srcRect/>
          <a:stretch>
            <a:fillRect/>
          </a:stretch>
        </p:blipFill>
        <p:spPr bwMode="auto">
          <a:xfrm>
            <a:off x="6875463" y="2420938"/>
            <a:ext cx="1527175" cy="1368425"/>
          </a:xfrm>
          <a:prstGeom prst="rect">
            <a:avLst/>
          </a:prstGeom>
          <a:noFill/>
          <a:ln w="9525">
            <a:noFill/>
            <a:miter lim="800000"/>
            <a:headEnd/>
            <a:tailEnd/>
          </a:ln>
        </p:spPr>
      </p:pic>
      <p:pic>
        <p:nvPicPr>
          <p:cNvPr id="45063" name="Picture 5" descr="archie_turnaround.jpg"/>
          <p:cNvPicPr>
            <a:picLocks noChangeAspect="1"/>
          </p:cNvPicPr>
          <p:nvPr/>
        </p:nvPicPr>
        <p:blipFill>
          <a:blip r:embed="rId5" cstate="print"/>
          <a:srcRect/>
          <a:stretch>
            <a:fillRect/>
          </a:stretch>
        </p:blipFill>
        <p:spPr bwMode="auto">
          <a:xfrm>
            <a:off x="2051050" y="5876925"/>
            <a:ext cx="606425" cy="376238"/>
          </a:xfrm>
          <a:prstGeom prst="rect">
            <a:avLst/>
          </a:prstGeom>
          <a:noFill/>
          <a:ln w="9525">
            <a:noFill/>
            <a:miter lim="800000"/>
            <a:headEnd/>
            <a:tailEnd/>
          </a:ln>
        </p:spPr>
      </p:pic>
      <p:sp>
        <p:nvSpPr>
          <p:cNvPr id="45064" name="TextBox 8"/>
          <p:cNvSpPr txBox="1">
            <a:spLocks noChangeArrowheads="1"/>
          </p:cNvSpPr>
          <p:nvPr/>
        </p:nvSpPr>
        <p:spPr bwMode="auto">
          <a:xfrm>
            <a:off x="3348038" y="3500438"/>
            <a:ext cx="1638300" cy="307975"/>
          </a:xfrm>
          <a:prstGeom prst="rect">
            <a:avLst/>
          </a:prstGeom>
          <a:noFill/>
          <a:ln w="9525">
            <a:noFill/>
            <a:miter lim="800000"/>
            <a:headEnd/>
            <a:tailEnd/>
          </a:ln>
        </p:spPr>
        <p:txBody>
          <a:bodyPr wrap="none">
            <a:spAutoFit/>
          </a:bodyPr>
          <a:lstStyle/>
          <a:p>
            <a:r>
              <a:rPr lang="en-AU" sz="1400"/>
              <a:t>SMSF Admin Firm</a:t>
            </a:r>
          </a:p>
        </p:txBody>
      </p:sp>
      <p:sp>
        <p:nvSpPr>
          <p:cNvPr id="45065" name="TextBox 8"/>
          <p:cNvSpPr txBox="1">
            <a:spLocks noChangeArrowheads="1"/>
          </p:cNvSpPr>
          <p:nvPr/>
        </p:nvSpPr>
        <p:spPr bwMode="auto">
          <a:xfrm>
            <a:off x="6875463" y="3573463"/>
            <a:ext cx="1639887" cy="307975"/>
          </a:xfrm>
          <a:prstGeom prst="rect">
            <a:avLst/>
          </a:prstGeom>
          <a:noFill/>
          <a:ln w="9525">
            <a:noFill/>
            <a:miter lim="800000"/>
            <a:headEnd/>
            <a:tailEnd/>
          </a:ln>
        </p:spPr>
        <p:txBody>
          <a:bodyPr wrap="none">
            <a:spAutoFit/>
          </a:bodyPr>
          <a:lstStyle/>
          <a:p>
            <a:r>
              <a:rPr lang="en-AU" sz="1400"/>
              <a:t>SMSF Admin Firm</a:t>
            </a:r>
          </a:p>
        </p:txBody>
      </p:sp>
      <p:sp>
        <p:nvSpPr>
          <p:cNvPr id="45066" name="TextBox 8"/>
          <p:cNvSpPr txBox="1">
            <a:spLocks noChangeArrowheads="1"/>
          </p:cNvSpPr>
          <p:nvPr/>
        </p:nvSpPr>
        <p:spPr bwMode="auto">
          <a:xfrm>
            <a:off x="7092950" y="5229225"/>
            <a:ext cx="1638300" cy="307975"/>
          </a:xfrm>
          <a:prstGeom prst="rect">
            <a:avLst/>
          </a:prstGeom>
          <a:noFill/>
          <a:ln w="9525">
            <a:noFill/>
            <a:miter lim="800000"/>
            <a:headEnd/>
            <a:tailEnd/>
          </a:ln>
        </p:spPr>
        <p:txBody>
          <a:bodyPr wrap="none">
            <a:spAutoFit/>
          </a:bodyPr>
          <a:lstStyle/>
          <a:p>
            <a:r>
              <a:rPr lang="en-AU" sz="1400"/>
              <a:t>SMSF Admin Firm</a:t>
            </a:r>
          </a:p>
        </p:txBody>
      </p:sp>
      <p:sp>
        <p:nvSpPr>
          <p:cNvPr id="45067" name="TextBox 8"/>
          <p:cNvSpPr txBox="1">
            <a:spLocks noChangeArrowheads="1"/>
          </p:cNvSpPr>
          <p:nvPr/>
        </p:nvSpPr>
        <p:spPr bwMode="auto">
          <a:xfrm>
            <a:off x="1042988" y="3500438"/>
            <a:ext cx="1638300" cy="307975"/>
          </a:xfrm>
          <a:prstGeom prst="rect">
            <a:avLst/>
          </a:prstGeom>
          <a:noFill/>
          <a:ln w="9525">
            <a:noFill/>
            <a:miter lim="800000"/>
            <a:headEnd/>
            <a:tailEnd/>
          </a:ln>
        </p:spPr>
        <p:txBody>
          <a:bodyPr wrap="none">
            <a:spAutoFit/>
          </a:bodyPr>
          <a:lstStyle/>
          <a:p>
            <a:r>
              <a:rPr lang="en-AU" sz="1400"/>
              <a:t>SMSF Admin Firm</a:t>
            </a:r>
          </a:p>
        </p:txBody>
      </p:sp>
      <p:pic>
        <p:nvPicPr>
          <p:cNvPr id="45068" name="Picture 6" descr="clip_image002.jpg"/>
          <p:cNvPicPr>
            <a:picLocks noChangeAspect="1"/>
          </p:cNvPicPr>
          <p:nvPr/>
        </p:nvPicPr>
        <p:blipFill>
          <a:blip r:embed="rId6" cstate="print"/>
          <a:srcRect/>
          <a:stretch>
            <a:fillRect/>
          </a:stretch>
        </p:blipFill>
        <p:spPr bwMode="auto">
          <a:xfrm>
            <a:off x="827088" y="4221163"/>
            <a:ext cx="1366837" cy="1223962"/>
          </a:xfrm>
          <a:prstGeom prst="rect">
            <a:avLst/>
          </a:prstGeom>
          <a:noFill/>
          <a:ln w="9525">
            <a:noFill/>
            <a:miter lim="800000"/>
            <a:headEnd/>
            <a:tailEnd/>
          </a:ln>
        </p:spPr>
      </p:pic>
      <p:sp>
        <p:nvSpPr>
          <p:cNvPr id="45069" name="TextBox 6"/>
          <p:cNvSpPr txBox="1">
            <a:spLocks noChangeArrowheads="1"/>
          </p:cNvSpPr>
          <p:nvPr/>
        </p:nvSpPr>
        <p:spPr bwMode="auto">
          <a:xfrm>
            <a:off x="1763713" y="6308725"/>
            <a:ext cx="1176337" cy="277813"/>
          </a:xfrm>
          <a:prstGeom prst="rect">
            <a:avLst/>
          </a:prstGeom>
          <a:noFill/>
          <a:ln w="9525">
            <a:noFill/>
            <a:miter lim="800000"/>
            <a:headEnd/>
            <a:tailEnd/>
          </a:ln>
        </p:spPr>
        <p:txBody>
          <a:bodyPr wrap="none">
            <a:spAutoFit/>
          </a:bodyPr>
          <a:lstStyle/>
          <a:p>
            <a:r>
              <a:rPr lang="en-AU" sz="1200"/>
              <a:t>SMSF Auditor </a:t>
            </a:r>
          </a:p>
        </p:txBody>
      </p:sp>
      <p:sp>
        <p:nvSpPr>
          <p:cNvPr id="45070" name="TextBox 8"/>
          <p:cNvSpPr txBox="1">
            <a:spLocks noChangeArrowheads="1"/>
          </p:cNvSpPr>
          <p:nvPr/>
        </p:nvSpPr>
        <p:spPr bwMode="auto">
          <a:xfrm>
            <a:off x="827088" y="5229225"/>
            <a:ext cx="1638300" cy="307975"/>
          </a:xfrm>
          <a:prstGeom prst="rect">
            <a:avLst/>
          </a:prstGeom>
          <a:noFill/>
          <a:ln w="9525">
            <a:noFill/>
            <a:miter lim="800000"/>
            <a:headEnd/>
            <a:tailEnd/>
          </a:ln>
        </p:spPr>
        <p:txBody>
          <a:bodyPr wrap="none">
            <a:spAutoFit/>
          </a:bodyPr>
          <a:lstStyle/>
          <a:p>
            <a:r>
              <a:rPr lang="en-AU" sz="1400"/>
              <a:t>SMSF Admin Firm</a:t>
            </a:r>
          </a:p>
        </p:txBody>
      </p:sp>
      <p:pic>
        <p:nvPicPr>
          <p:cNvPr id="45071" name="Picture 5" descr="archie_turnaround.jpg"/>
          <p:cNvPicPr>
            <a:picLocks noChangeAspect="1"/>
          </p:cNvPicPr>
          <p:nvPr/>
        </p:nvPicPr>
        <p:blipFill>
          <a:blip r:embed="rId5" cstate="print"/>
          <a:srcRect/>
          <a:stretch>
            <a:fillRect/>
          </a:stretch>
        </p:blipFill>
        <p:spPr bwMode="auto">
          <a:xfrm>
            <a:off x="4356100" y="5876925"/>
            <a:ext cx="604838" cy="376238"/>
          </a:xfrm>
          <a:prstGeom prst="rect">
            <a:avLst/>
          </a:prstGeom>
          <a:noFill/>
          <a:ln w="9525">
            <a:noFill/>
            <a:miter lim="800000"/>
            <a:headEnd/>
            <a:tailEnd/>
          </a:ln>
        </p:spPr>
      </p:pic>
      <p:pic>
        <p:nvPicPr>
          <p:cNvPr id="45072" name="Picture 5" descr="archie_turnaround.jpg"/>
          <p:cNvPicPr>
            <a:picLocks noChangeAspect="1"/>
          </p:cNvPicPr>
          <p:nvPr/>
        </p:nvPicPr>
        <p:blipFill>
          <a:blip r:embed="rId5" cstate="print"/>
          <a:srcRect/>
          <a:stretch>
            <a:fillRect/>
          </a:stretch>
        </p:blipFill>
        <p:spPr bwMode="auto">
          <a:xfrm>
            <a:off x="5435600" y="5876925"/>
            <a:ext cx="604838" cy="376238"/>
          </a:xfrm>
          <a:prstGeom prst="rect">
            <a:avLst/>
          </a:prstGeom>
          <a:noFill/>
          <a:ln w="9525">
            <a:noFill/>
            <a:miter lim="800000"/>
            <a:headEnd/>
            <a:tailEnd/>
          </a:ln>
        </p:spPr>
      </p:pic>
      <p:pic>
        <p:nvPicPr>
          <p:cNvPr id="45073" name="Picture 5" descr="archie_turnaround.jpg"/>
          <p:cNvPicPr>
            <a:picLocks noChangeAspect="1"/>
          </p:cNvPicPr>
          <p:nvPr/>
        </p:nvPicPr>
        <p:blipFill>
          <a:blip r:embed="rId5" cstate="print"/>
          <a:srcRect/>
          <a:stretch>
            <a:fillRect/>
          </a:stretch>
        </p:blipFill>
        <p:spPr bwMode="auto">
          <a:xfrm>
            <a:off x="6588125" y="5876925"/>
            <a:ext cx="604838" cy="376238"/>
          </a:xfrm>
          <a:prstGeom prst="rect">
            <a:avLst/>
          </a:prstGeom>
          <a:noFill/>
          <a:ln w="9525">
            <a:noFill/>
            <a:miter lim="800000"/>
            <a:headEnd/>
            <a:tailEnd/>
          </a:ln>
        </p:spPr>
      </p:pic>
      <p:pic>
        <p:nvPicPr>
          <p:cNvPr id="45074" name="Picture 5" descr="archie_turnaround.jpg"/>
          <p:cNvPicPr>
            <a:picLocks noChangeAspect="1"/>
          </p:cNvPicPr>
          <p:nvPr/>
        </p:nvPicPr>
        <p:blipFill>
          <a:blip r:embed="rId5" cstate="print"/>
          <a:srcRect/>
          <a:stretch>
            <a:fillRect/>
          </a:stretch>
        </p:blipFill>
        <p:spPr bwMode="auto">
          <a:xfrm>
            <a:off x="3348038" y="5876925"/>
            <a:ext cx="604837" cy="376238"/>
          </a:xfrm>
          <a:prstGeom prst="rect">
            <a:avLst/>
          </a:prstGeom>
          <a:noFill/>
          <a:ln w="9525">
            <a:noFill/>
            <a:miter lim="800000"/>
            <a:headEnd/>
            <a:tailEnd/>
          </a:ln>
        </p:spPr>
      </p:pic>
      <p:sp>
        <p:nvSpPr>
          <p:cNvPr id="45075" name="TextBox 6"/>
          <p:cNvSpPr txBox="1">
            <a:spLocks noChangeArrowheads="1"/>
          </p:cNvSpPr>
          <p:nvPr/>
        </p:nvSpPr>
        <p:spPr bwMode="auto">
          <a:xfrm>
            <a:off x="3059113" y="6308725"/>
            <a:ext cx="1177925" cy="277813"/>
          </a:xfrm>
          <a:prstGeom prst="rect">
            <a:avLst/>
          </a:prstGeom>
          <a:noFill/>
          <a:ln w="9525">
            <a:noFill/>
            <a:miter lim="800000"/>
            <a:headEnd/>
            <a:tailEnd/>
          </a:ln>
        </p:spPr>
        <p:txBody>
          <a:bodyPr wrap="none">
            <a:spAutoFit/>
          </a:bodyPr>
          <a:lstStyle/>
          <a:p>
            <a:r>
              <a:rPr lang="en-AU" sz="1200"/>
              <a:t>SMSF Auditor </a:t>
            </a:r>
          </a:p>
        </p:txBody>
      </p:sp>
      <p:sp>
        <p:nvSpPr>
          <p:cNvPr id="45076" name="TextBox 6"/>
          <p:cNvSpPr txBox="1">
            <a:spLocks noChangeArrowheads="1"/>
          </p:cNvSpPr>
          <p:nvPr/>
        </p:nvSpPr>
        <p:spPr bwMode="auto">
          <a:xfrm>
            <a:off x="4211638" y="6381750"/>
            <a:ext cx="1176337" cy="276225"/>
          </a:xfrm>
          <a:prstGeom prst="rect">
            <a:avLst/>
          </a:prstGeom>
          <a:noFill/>
          <a:ln w="9525">
            <a:noFill/>
            <a:miter lim="800000"/>
            <a:headEnd/>
            <a:tailEnd/>
          </a:ln>
        </p:spPr>
        <p:txBody>
          <a:bodyPr wrap="none">
            <a:spAutoFit/>
          </a:bodyPr>
          <a:lstStyle/>
          <a:p>
            <a:r>
              <a:rPr lang="en-AU" sz="1200"/>
              <a:t>SMSF Auditor </a:t>
            </a:r>
          </a:p>
        </p:txBody>
      </p:sp>
      <p:sp>
        <p:nvSpPr>
          <p:cNvPr id="45077" name="TextBox 6"/>
          <p:cNvSpPr txBox="1">
            <a:spLocks noChangeArrowheads="1"/>
          </p:cNvSpPr>
          <p:nvPr/>
        </p:nvSpPr>
        <p:spPr bwMode="auto">
          <a:xfrm>
            <a:off x="5292725" y="6308725"/>
            <a:ext cx="1176338" cy="277813"/>
          </a:xfrm>
          <a:prstGeom prst="rect">
            <a:avLst/>
          </a:prstGeom>
          <a:noFill/>
          <a:ln w="9525">
            <a:noFill/>
            <a:miter lim="800000"/>
            <a:headEnd/>
            <a:tailEnd/>
          </a:ln>
        </p:spPr>
        <p:txBody>
          <a:bodyPr wrap="none">
            <a:spAutoFit/>
          </a:bodyPr>
          <a:lstStyle/>
          <a:p>
            <a:r>
              <a:rPr lang="en-AU" sz="1200"/>
              <a:t>SMSF Auditor </a:t>
            </a:r>
          </a:p>
        </p:txBody>
      </p:sp>
      <p:sp>
        <p:nvSpPr>
          <p:cNvPr id="45078" name="TextBox 6"/>
          <p:cNvSpPr txBox="1">
            <a:spLocks noChangeArrowheads="1"/>
          </p:cNvSpPr>
          <p:nvPr/>
        </p:nvSpPr>
        <p:spPr bwMode="auto">
          <a:xfrm>
            <a:off x="6443663" y="6308725"/>
            <a:ext cx="1176337" cy="277813"/>
          </a:xfrm>
          <a:prstGeom prst="rect">
            <a:avLst/>
          </a:prstGeom>
          <a:noFill/>
          <a:ln w="9525">
            <a:noFill/>
            <a:miter lim="800000"/>
            <a:headEnd/>
            <a:tailEnd/>
          </a:ln>
        </p:spPr>
        <p:txBody>
          <a:bodyPr wrap="none">
            <a:spAutoFit/>
          </a:bodyPr>
          <a:lstStyle/>
          <a:p>
            <a:r>
              <a:rPr lang="en-AU" sz="1200"/>
              <a:t>SMSF Auditor </a:t>
            </a:r>
          </a:p>
        </p:txBody>
      </p:sp>
      <p:pic>
        <p:nvPicPr>
          <p:cNvPr id="45079" name="Picture 29" descr="SMSF Auditors Hub.png"/>
          <p:cNvPicPr>
            <a:picLocks noChangeAspect="1"/>
          </p:cNvPicPr>
          <p:nvPr/>
        </p:nvPicPr>
        <p:blipFill>
          <a:blip r:embed="rId7" cstate="print"/>
          <a:srcRect/>
          <a:stretch>
            <a:fillRect/>
          </a:stretch>
        </p:blipFill>
        <p:spPr bwMode="auto">
          <a:xfrm>
            <a:off x="3635375" y="4365625"/>
            <a:ext cx="2016125" cy="754063"/>
          </a:xfrm>
          <a:prstGeom prst="rect">
            <a:avLst/>
          </a:prstGeom>
          <a:noFill/>
          <a:ln w="9525">
            <a:noFill/>
            <a:miter lim="800000"/>
            <a:headEnd/>
            <a:tailEnd/>
          </a:ln>
        </p:spPr>
      </p:pic>
      <p:sp>
        <p:nvSpPr>
          <p:cNvPr id="31" name="Right Arrow 30"/>
          <p:cNvSpPr/>
          <p:nvPr/>
        </p:nvSpPr>
        <p:spPr>
          <a:xfrm>
            <a:off x="2124075" y="4652963"/>
            <a:ext cx="863600"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2" name="Right Arrow 31"/>
          <p:cNvSpPr/>
          <p:nvPr/>
        </p:nvSpPr>
        <p:spPr>
          <a:xfrm rot="1721423">
            <a:off x="2268538" y="4005263"/>
            <a:ext cx="863600"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3" name="Right Arrow 32"/>
          <p:cNvSpPr/>
          <p:nvPr/>
        </p:nvSpPr>
        <p:spPr>
          <a:xfrm rot="5070181">
            <a:off x="4055269" y="3831432"/>
            <a:ext cx="34607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4" name="Right Arrow 33"/>
          <p:cNvSpPr/>
          <p:nvPr/>
        </p:nvSpPr>
        <p:spPr>
          <a:xfrm rot="7712398">
            <a:off x="5745957" y="3785394"/>
            <a:ext cx="863600"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5" name="Right Arrow 34"/>
          <p:cNvSpPr/>
          <p:nvPr/>
        </p:nvSpPr>
        <p:spPr>
          <a:xfrm rot="9568309">
            <a:off x="5962650" y="4722813"/>
            <a:ext cx="865188"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6" name="Right Arrow 35"/>
          <p:cNvSpPr/>
          <p:nvPr/>
        </p:nvSpPr>
        <p:spPr>
          <a:xfrm rot="9297838">
            <a:off x="2828925" y="5481638"/>
            <a:ext cx="863600" cy="28733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37" name="Right Arrow 36"/>
          <p:cNvSpPr/>
          <p:nvPr/>
        </p:nvSpPr>
        <p:spPr>
          <a:xfrm rot="7939503">
            <a:off x="3933032" y="5420519"/>
            <a:ext cx="533400" cy="28733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38" name="Right Arrow 37"/>
          <p:cNvSpPr/>
          <p:nvPr/>
        </p:nvSpPr>
        <p:spPr>
          <a:xfrm rot="4689577">
            <a:off x="4552950" y="5456238"/>
            <a:ext cx="403225" cy="2889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39" name="Right Arrow 38"/>
          <p:cNvSpPr/>
          <p:nvPr/>
        </p:nvSpPr>
        <p:spPr>
          <a:xfrm rot="3514132">
            <a:off x="5145088" y="5456237"/>
            <a:ext cx="527050" cy="2889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40" name="Right Arrow 39"/>
          <p:cNvSpPr/>
          <p:nvPr/>
        </p:nvSpPr>
        <p:spPr>
          <a:xfrm rot="2541588">
            <a:off x="5708650" y="5483225"/>
            <a:ext cx="863600" cy="2873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pPr algn="l"/>
            <a:r>
              <a:rPr lang="en-AU" sz="3600" dirty="0" smtClean="0"/>
              <a:t>Benefits of </a:t>
            </a:r>
            <a:r>
              <a:rPr lang="en-AU" sz="3600" dirty="0" smtClean="0"/>
              <a:t>using - SMSF </a:t>
            </a:r>
            <a:r>
              <a:rPr lang="en-AU" sz="3600" dirty="0" smtClean="0"/>
              <a:t>Auditors Hub	</a:t>
            </a:r>
            <a:r>
              <a:rPr lang="en-AU" dirty="0" smtClean="0"/>
              <a:t>		</a:t>
            </a:r>
          </a:p>
        </p:txBody>
      </p:sp>
      <p:sp>
        <p:nvSpPr>
          <p:cNvPr id="46083" name="Content Placeholder 2"/>
          <p:cNvSpPr>
            <a:spLocks noGrp="1"/>
          </p:cNvSpPr>
          <p:nvPr>
            <p:ph idx="1"/>
          </p:nvPr>
        </p:nvSpPr>
        <p:spPr/>
        <p:txBody>
          <a:bodyPr/>
          <a:lstStyle/>
          <a:p>
            <a:pPr>
              <a:spcBef>
                <a:spcPts val="1200"/>
              </a:spcBef>
              <a:buFont typeface="Arial" pitchFamily="34" charset="0"/>
              <a:buAutoNum type="arabicParenR"/>
            </a:pPr>
            <a:r>
              <a:rPr lang="en-AU" sz="1800" dirty="0" smtClean="0">
                <a:solidFill>
                  <a:srgbClr val="FF0000"/>
                </a:solidFill>
              </a:rPr>
              <a:t>It does not matter who is the auditor </a:t>
            </a:r>
            <a:r>
              <a:rPr lang="en-AU" sz="1800" dirty="0" smtClean="0"/>
              <a:t>– the fund gets audited – Fast !</a:t>
            </a:r>
          </a:p>
          <a:p>
            <a:pPr>
              <a:spcBef>
                <a:spcPts val="1200"/>
              </a:spcBef>
              <a:buFont typeface="Arial" pitchFamily="34" charset="0"/>
              <a:buAutoNum type="arabicParenR"/>
            </a:pPr>
            <a:r>
              <a:rPr lang="en-AU" sz="1800" dirty="0" smtClean="0"/>
              <a:t>There is </a:t>
            </a:r>
            <a:r>
              <a:rPr lang="en-AU" sz="1800" dirty="0" smtClean="0">
                <a:solidFill>
                  <a:srgbClr val="FF0000"/>
                </a:solidFill>
              </a:rPr>
              <a:t>one price </a:t>
            </a:r>
            <a:r>
              <a:rPr lang="en-AU" sz="1800" dirty="0" smtClean="0"/>
              <a:t>– Its certain what you will pay</a:t>
            </a:r>
          </a:p>
          <a:p>
            <a:pPr>
              <a:spcBef>
                <a:spcPts val="1200"/>
              </a:spcBef>
              <a:buFont typeface="Arial" pitchFamily="34" charset="0"/>
              <a:buAutoNum type="arabicParenR"/>
            </a:pPr>
            <a:r>
              <a:rPr lang="en-AU" sz="1800" dirty="0" smtClean="0"/>
              <a:t>Top </a:t>
            </a:r>
            <a:r>
              <a:rPr lang="en-AU" sz="1800" dirty="0" smtClean="0">
                <a:solidFill>
                  <a:srgbClr val="FF0000"/>
                </a:solidFill>
              </a:rPr>
              <a:t>Quality Audit on an online platform </a:t>
            </a:r>
            <a:r>
              <a:rPr lang="en-AU" sz="1800" dirty="0" smtClean="0"/>
              <a:t>which meets and exceed legislative and proven ATO requirements</a:t>
            </a:r>
          </a:p>
          <a:p>
            <a:pPr>
              <a:spcBef>
                <a:spcPts val="1200"/>
              </a:spcBef>
              <a:buFont typeface="Arial" pitchFamily="34" charset="0"/>
              <a:buAutoNum type="arabicParenR"/>
            </a:pPr>
            <a:r>
              <a:rPr lang="en-AU" sz="1800" dirty="0" smtClean="0"/>
              <a:t>10 Days guarantee - </a:t>
            </a:r>
            <a:r>
              <a:rPr lang="en-AU" sz="1800" dirty="0" smtClean="0">
                <a:solidFill>
                  <a:srgbClr val="FF0000"/>
                </a:solidFill>
              </a:rPr>
              <a:t>Quick</a:t>
            </a:r>
          </a:p>
          <a:p>
            <a:pPr>
              <a:spcBef>
                <a:spcPts val="1200"/>
              </a:spcBef>
              <a:buFont typeface="Arial" pitchFamily="34" charset="0"/>
              <a:buAutoNum type="arabicParenR"/>
            </a:pPr>
            <a:r>
              <a:rPr lang="en-AU" sz="1800" dirty="0" smtClean="0">
                <a:solidFill>
                  <a:srgbClr val="FF0000"/>
                </a:solidFill>
              </a:rPr>
              <a:t>Full team Auditors &amp; Staff members already in place</a:t>
            </a:r>
          </a:p>
          <a:p>
            <a:pPr>
              <a:spcBef>
                <a:spcPts val="1200"/>
              </a:spcBef>
              <a:buFont typeface="Arial" pitchFamily="34" charset="0"/>
              <a:buAutoNum type="arabicParenR"/>
            </a:pPr>
            <a:r>
              <a:rPr lang="en-AU" sz="1800" dirty="0" smtClean="0">
                <a:solidFill>
                  <a:srgbClr val="FF0000"/>
                </a:solidFill>
              </a:rPr>
              <a:t>Online</a:t>
            </a:r>
            <a:r>
              <a:rPr lang="en-AU" sz="1800" dirty="0" smtClean="0"/>
              <a:t> upload of documents – Download of Audit Reports</a:t>
            </a:r>
          </a:p>
          <a:p>
            <a:pPr>
              <a:spcBef>
                <a:spcPts val="1200"/>
              </a:spcBef>
              <a:buFont typeface="Arial" pitchFamily="34" charset="0"/>
              <a:buAutoNum type="arabicParenR"/>
            </a:pPr>
            <a:r>
              <a:rPr lang="en-AU" sz="1800" dirty="0" smtClean="0"/>
              <a:t>Clients can also upload documents for Accounting purposes</a:t>
            </a:r>
          </a:p>
          <a:p>
            <a:endParaRPr lang="en-AU" sz="1600" dirty="0" smtClean="0"/>
          </a:p>
          <a:p>
            <a:endParaRPr lang="en-AU" sz="1600" dirty="0" smtClean="0"/>
          </a:p>
          <a:p>
            <a:endParaRPr lang="en-AU" sz="1600" dirty="0" smtClean="0"/>
          </a:p>
        </p:txBody>
      </p:sp>
      <p:pic>
        <p:nvPicPr>
          <p:cNvPr id="46084" name="Picture 29" descr="SMSF Auditors Hub.png"/>
          <p:cNvPicPr>
            <a:picLocks noChangeAspect="1"/>
          </p:cNvPicPr>
          <p:nvPr/>
        </p:nvPicPr>
        <p:blipFill>
          <a:blip r:embed="rId2" cstate="print"/>
          <a:srcRect/>
          <a:stretch>
            <a:fillRect/>
          </a:stretch>
        </p:blipFill>
        <p:spPr bwMode="auto">
          <a:xfrm>
            <a:off x="6588125" y="5949950"/>
            <a:ext cx="2016125" cy="7540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AU" smtClean="0"/>
              <a:t>Why choose SMSF Auditors Hub	</a:t>
            </a:r>
          </a:p>
        </p:txBody>
      </p:sp>
      <p:sp>
        <p:nvSpPr>
          <p:cNvPr id="47107" name="Content Placeholder 2"/>
          <p:cNvSpPr>
            <a:spLocks noGrp="1"/>
          </p:cNvSpPr>
          <p:nvPr>
            <p:ph idx="1"/>
          </p:nvPr>
        </p:nvSpPr>
        <p:spPr>
          <a:xfrm>
            <a:off x="539552" y="1556792"/>
            <a:ext cx="7693025" cy="4090988"/>
          </a:xfrm>
        </p:spPr>
        <p:txBody>
          <a:bodyPr/>
          <a:lstStyle/>
          <a:p>
            <a:pPr>
              <a:spcBef>
                <a:spcPts val="1200"/>
              </a:spcBef>
              <a:buFont typeface="Wingdings" pitchFamily="2" charset="2"/>
              <a:buNone/>
            </a:pPr>
            <a:r>
              <a:rPr lang="en-AU" sz="1800" dirty="0" smtClean="0"/>
              <a:t>8) </a:t>
            </a:r>
            <a:r>
              <a:rPr lang="en-AU" sz="1800" dirty="0" smtClean="0">
                <a:solidFill>
                  <a:srgbClr val="FF0000"/>
                </a:solidFill>
              </a:rPr>
              <a:t>Experience &amp; Expertise </a:t>
            </a:r>
            <a:r>
              <a:rPr lang="en-AU" sz="1800" dirty="0" smtClean="0"/>
              <a:t>across a wide variety of funds and contemporary best practice</a:t>
            </a:r>
          </a:p>
          <a:p>
            <a:pPr>
              <a:spcBef>
                <a:spcPts val="1200"/>
              </a:spcBef>
              <a:buFont typeface="Wingdings" pitchFamily="2" charset="2"/>
              <a:buNone/>
            </a:pPr>
            <a:r>
              <a:rPr lang="en-AU" sz="1800" dirty="0" smtClean="0"/>
              <a:t>9) Scale to develop efficient systems and processes using our </a:t>
            </a:r>
            <a:r>
              <a:rPr lang="en-AU" sz="1800" dirty="0" smtClean="0">
                <a:solidFill>
                  <a:srgbClr val="FF0000"/>
                </a:solidFill>
              </a:rPr>
              <a:t>online audit software</a:t>
            </a:r>
            <a:r>
              <a:rPr lang="en-AU" sz="1800" dirty="0" smtClean="0"/>
              <a:t> and pre made templates or audit reports etc.</a:t>
            </a:r>
          </a:p>
          <a:p>
            <a:pPr>
              <a:spcBef>
                <a:spcPts val="1200"/>
              </a:spcBef>
              <a:buFont typeface="Wingdings" pitchFamily="2" charset="2"/>
              <a:buNone/>
            </a:pPr>
            <a:r>
              <a:rPr lang="en-AU" sz="1800" dirty="0" smtClean="0"/>
              <a:t>10) </a:t>
            </a:r>
            <a:r>
              <a:rPr lang="en-AU" sz="1800" dirty="0" smtClean="0">
                <a:solidFill>
                  <a:srgbClr val="FF0000"/>
                </a:solidFill>
              </a:rPr>
              <a:t>Our audit capacity </a:t>
            </a:r>
            <a:r>
              <a:rPr lang="en-AU" sz="1800" dirty="0" smtClean="0">
                <a:solidFill>
                  <a:srgbClr val="FF0000"/>
                </a:solidFill>
              </a:rPr>
              <a:t>10,000 </a:t>
            </a:r>
            <a:r>
              <a:rPr lang="en-AU" sz="1800" dirty="0" smtClean="0">
                <a:solidFill>
                  <a:srgbClr val="FF0000"/>
                </a:solidFill>
              </a:rPr>
              <a:t>- </a:t>
            </a:r>
            <a:r>
              <a:rPr lang="en-AU" sz="1800" dirty="0" smtClean="0">
                <a:solidFill>
                  <a:srgbClr val="FF0000"/>
                </a:solidFill>
              </a:rPr>
              <a:t>20,000 </a:t>
            </a:r>
            <a:r>
              <a:rPr lang="en-AU" sz="1800" dirty="0" smtClean="0">
                <a:solidFill>
                  <a:srgbClr val="FF0000"/>
                </a:solidFill>
              </a:rPr>
              <a:t>audits a year </a:t>
            </a:r>
            <a:r>
              <a:rPr lang="en-AU" sz="1800" dirty="0" smtClean="0"/>
              <a:t>so are not reliant on a small group of people </a:t>
            </a:r>
          </a:p>
          <a:p>
            <a:pPr>
              <a:spcBef>
                <a:spcPts val="1200"/>
              </a:spcBef>
              <a:buFont typeface="Wingdings" pitchFamily="2" charset="2"/>
              <a:buNone/>
            </a:pPr>
            <a:r>
              <a:rPr lang="en-AU" sz="1800" dirty="0" smtClean="0"/>
              <a:t>11) Strong understanding of the admin platform and strong relationships with the admin system providers  </a:t>
            </a:r>
          </a:p>
          <a:p>
            <a:pPr>
              <a:spcBef>
                <a:spcPts val="1200"/>
              </a:spcBef>
              <a:buFont typeface="Wingdings" pitchFamily="2" charset="2"/>
              <a:buNone/>
            </a:pPr>
            <a:r>
              <a:rPr lang="en-AU" sz="1800" dirty="0" smtClean="0"/>
              <a:t>12) </a:t>
            </a:r>
            <a:r>
              <a:rPr lang="en-AU" sz="1800" dirty="0" smtClean="0">
                <a:solidFill>
                  <a:srgbClr val="FF0000"/>
                </a:solidFill>
              </a:rPr>
              <a:t>Efficient communication platform </a:t>
            </a:r>
            <a:r>
              <a:rPr lang="en-AU" sz="1800" dirty="0" smtClean="0"/>
              <a:t>between all parties so dealing with queries is smoother on both ends</a:t>
            </a:r>
          </a:p>
          <a:p>
            <a:pPr>
              <a:spcBef>
                <a:spcPts val="1200"/>
              </a:spcBef>
              <a:buFont typeface="Wingdings" pitchFamily="2" charset="2"/>
              <a:buNone/>
            </a:pPr>
            <a:r>
              <a:rPr lang="en-AU" sz="1800" dirty="0" smtClean="0"/>
              <a:t>13) </a:t>
            </a:r>
            <a:r>
              <a:rPr lang="en-AU" sz="1800" dirty="0" smtClean="0">
                <a:solidFill>
                  <a:srgbClr val="FF0000"/>
                </a:solidFill>
              </a:rPr>
              <a:t>Online Platform free for SMSF Administrators</a:t>
            </a:r>
          </a:p>
          <a:p>
            <a:endParaRPr lang="en-AU" sz="1400" dirty="0" smtClean="0"/>
          </a:p>
          <a:p>
            <a:endParaRPr lang="en-AU" sz="1400" dirty="0" smtClean="0"/>
          </a:p>
        </p:txBody>
      </p:sp>
      <p:pic>
        <p:nvPicPr>
          <p:cNvPr id="47108" name="Picture 29" descr="SMSF Auditors Hub.png"/>
          <p:cNvPicPr>
            <a:picLocks noChangeAspect="1"/>
          </p:cNvPicPr>
          <p:nvPr/>
        </p:nvPicPr>
        <p:blipFill>
          <a:blip r:embed="rId2" cstate="print"/>
          <a:srcRect/>
          <a:stretch>
            <a:fillRect/>
          </a:stretch>
        </p:blipFill>
        <p:spPr bwMode="auto">
          <a:xfrm>
            <a:off x="6948488" y="6103938"/>
            <a:ext cx="2016125" cy="75406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ChangeArrowheads="1"/>
          </p:cNvSpPr>
          <p:nvPr/>
        </p:nvSpPr>
        <p:spPr bwMode="auto">
          <a:xfrm>
            <a:off x="323850" y="0"/>
            <a:ext cx="8229600" cy="1143000"/>
          </a:xfrm>
          <a:prstGeom prst="rect">
            <a:avLst/>
          </a:prstGeom>
          <a:noFill/>
          <a:ln w="9525">
            <a:noFill/>
            <a:miter lim="800000"/>
            <a:headEnd/>
            <a:tailEnd/>
          </a:ln>
        </p:spPr>
        <p:txBody>
          <a:bodyPr anchor="ctr"/>
          <a:lstStyle/>
          <a:p>
            <a:pPr algn="ctr" eaLnBrk="1" hangingPunct="1"/>
            <a:r>
              <a:rPr lang="en-US" altLang="en-US" sz="4400">
                <a:solidFill>
                  <a:schemeClr val="tx2"/>
                </a:solidFill>
              </a:rPr>
              <a:t>Any Questions ??</a:t>
            </a:r>
          </a:p>
        </p:txBody>
      </p:sp>
      <p:pic>
        <p:nvPicPr>
          <p:cNvPr id="48131" name="Picture 7" descr="business-solutions-compliance-page-1-image-1"/>
          <p:cNvPicPr>
            <a:picLocks noChangeAspect="1" noChangeArrowheads="1"/>
          </p:cNvPicPr>
          <p:nvPr/>
        </p:nvPicPr>
        <p:blipFill>
          <a:blip r:embed="rId3" cstate="print"/>
          <a:srcRect/>
          <a:stretch>
            <a:fillRect/>
          </a:stretch>
        </p:blipFill>
        <p:spPr bwMode="auto">
          <a:xfrm>
            <a:off x="0" y="2636838"/>
            <a:ext cx="9144000" cy="4221162"/>
          </a:xfrm>
          <a:prstGeom prst="rect">
            <a:avLst/>
          </a:prstGeom>
          <a:noFill/>
          <a:ln w="9525">
            <a:noFill/>
            <a:miter lim="800000"/>
            <a:headEnd/>
            <a:tailEnd/>
          </a:ln>
        </p:spPr>
      </p:pic>
      <p:sp>
        <p:nvSpPr>
          <p:cNvPr id="48132" name="Rectangle 3"/>
          <p:cNvSpPr>
            <a:spLocks noChangeArrowheads="1"/>
          </p:cNvSpPr>
          <p:nvPr/>
        </p:nvSpPr>
        <p:spPr bwMode="auto">
          <a:xfrm>
            <a:off x="1143000" y="1214438"/>
            <a:ext cx="4572000" cy="1143000"/>
          </a:xfrm>
          <a:prstGeom prst="rect">
            <a:avLst/>
          </a:prstGeom>
          <a:noFill/>
          <a:ln w="9525">
            <a:noFill/>
            <a:miter lim="800000"/>
            <a:headEnd/>
            <a:tailEnd/>
          </a:ln>
        </p:spPr>
        <p:txBody>
          <a:bodyPr anchor="ctr"/>
          <a:lstStyle/>
          <a:p>
            <a:pPr algn="ctr" eaLnBrk="1" hangingPunct="1">
              <a:lnSpc>
                <a:spcPct val="90000"/>
              </a:lnSpc>
            </a:pPr>
            <a:r>
              <a:rPr lang="en-AU" altLang="en-US" sz="2000"/>
              <a:t>Manoj Abichandani</a:t>
            </a:r>
            <a:endParaRPr lang="en-US" altLang="en-US" sz="1400"/>
          </a:p>
        </p:txBody>
      </p:sp>
      <p:sp>
        <p:nvSpPr>
          <p:cNvPr id="48133" name="Rectangle 4"/>
          <p:cNvSpPr>
            <a:spLocks noChangeArrowheads="1"/>
          </p:cNvSpPr>
          <p:nvPr/>
        </p:nvSpPr>
        <p:spPr bwMode="auto">
          <a:xfrm>
            <a:off x="2268538" y="1916113"/>
            <a:ext cx="3600450" cy="584200"/>
          </a:xfrm>
          <a:prstGeom prst="rect">
            <a:avLst/>
          </a:prstGeom>
          <a:noFill/>
          <a:ln w="9525">
            <a:noFill/>
            <a:miter lim="800000"/>
            <a:headEnd/>
            <a:tailEnd/>
          </a:ln>
        </p:spPr>
        <p:txBody>
          <a:bodyPr>
            <a:spAutoFit/>
          </a:bodyPr>
          <a:lstStyle/>
          <a:p>
            <a:pPr eaLnBrk="1" hangingPunct="1"/>
            <a:r>
              <a:rPr lang="en-AU" altLang="en-US" sz="1600"/>
              <a:t>ASIC Approved SMSF Auditor </a:t>
            </a:r>
          </a:p>
          <a:p>
            <a:pPr eaLnBrk="1" hangingPunct="1"/>
            <a:r>
              <a:rPr lang="en-AU" altLang="en-US" sz="1600"/>
              <a:t>SMSF Specialist  (UNSW)</a:t>
            </a:r>
          </a:p>
        </p:txBody>
      </p:sp>
      <p:pic>
        <p:nvPicPr>
          <p:cNvPr id="48134" name="Picture 7" descr="Logo online smsf audit.JPG"/>
          <p:cNvPicPr>
            <a:picLocks noChangeAspect="1"/>
          </p:cNvPicPr>
          <p:nvPr/>
        </p:nvPicPr>
        <p:blipFill>
          <a:blip r:embed="rId4" cstate="print"/>
          <a:srcRect/>
          <a:stretch>
            <a:fillRect/>
          </a:stretch>
        </p:blipFill>
        <p:spPr bwMode="auto">
          <a:xfrm>
            <a:off x="5292725" y="2205038"/>
            <a:ext cx="3067050" cy="723900"/>
          </a:xfrm>
          <a:prstGeom prst="rect">
            <a:avLst/>
          </a:prstGeom>
          <a:noFill/>
          <a:ln w="9525">
            <a:noFill/>
            <a:miter lim="800000"/>
            <a:headEnd/>
            <a:tailEnd/>
          </a:ln>
        </p:spPr>
      </p:pic>
      <p:pic>
        <p:nvPicPr>
          <p:cNvPr id="48135" name="Picture 6" descr="logo -trustdeed.png"/>
          <p:cNvPicPr>
            <a:picLocks noChangeAspect="1"/>
          </p:cNvPicPr>
          <p:nvPr/>
        </p:nvPicPr>
        <p:blipFill>
          <a:blip r:embed="rId5" cstate="print"/>
          <a:srcRect/>
          <a:stretch>
            <a:fillRect/>
          </a:stretch>
        </p:blipFill>
        <p:spPr bwMode="auto">
          <a:xfrm>
            <a:off x="5219700" y="1341438"/>
            <a:ext cx="3714750" cy="561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9114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201731"/>
            <a:ext cx="4843442" cy="798509"/>
          </a:xfrm>
        </p:spPr>
        <p:txBody>
          <a:bodyPr>
            <a:normAutofit/>
          </a:bodyPr>
          <a:lstStyle/>
          <a:p>
            <a:pPr algn="l"/>
            <a:r>
              <a:rPr lang="en-US" sz="4000" dirty="0" smtClean="0"/>
              <a:t>For further Enquires</a:t>
            </a:r>
            <a:endParaRPr lang="en-US" sz="4000" dirty="0"/>
          </a:p>
        </p:txBody>
      </p:sp>
      <p:sp>
        <p:nvSpPr>
          <p:cNvPr id="3" name="Subtitle 2"/>
          <p:cNvSpPr>
            <a:spLocks noGrp="1"/>
          </p:cNvSpPr>
          <p:nvPr>
            <p:ph type="subTitle" idx="1"/>
          </p:nvPr>
        </p:nvSpPr>
        <p:spPr>
          <a:xfrm>
            <a:off x="3571868" y="2071678"/>
            <a:ext cx="4786346" cy="1714512"/>
          </a:xfrm>
        </p:spPr>
        <p:txBody>
          <a:bodyPr>
            <a:normAutofit/>
          </a:bodyPr>
          <a:lstStyle/>
          <a:p>
            <a:pPr algn="l"/>
            <a:r>
              <a:rPr lang="en-US" sz="1800" dirty="0" smtClean="0">
                <a:solidFill>
                  <a:schemeClr val="tx1"/>
                </a:solidFill>
              </a:rPr>
              <a:t>please visit our websites: </a:t>
            </a:r>
          </a:p>
          <a:p>
            <a:pPr algn="l"/>
            <a:r>
              <a:rPr lang="en-US" sz="1800" dirty="0" smtClean="0">
                <a:solidFill>
                  <a:schemeClr val="tx1"/>
                </a:solidFill>
                <a:hlinkClick r:id="rId3"/>
              </a:rPr>
              <a:t>www.trustdeed.com.au</a:t>
            </a:r>
            <a:r>
              <a:rPr lang="en-US" sz="1800" dirty="0" smtClean="0">
                <a:solidFill>
                  <a:schemeClr val="tx1"/>
                </a:solidFill>
              </a:rPr>
              <a:t> </a:t>
            </a:r>
          </a:p>
          <a:p>
            <a:pPr algn="l"/>
            <a:r>
              <a:rPr lang="en-US" sz="1800" dirty="0" smtClean="0">
                <a:solidFill>
                  <a:schemeClr val="tx1"/>
                </a:solidFill>
                <a:hlinkClick r:id="rId4"/>
              </a:rPr>
              <a:t>www.onlinesmsfaudit.com.au</a:t>
            </a:r>
            <a:r>
              <a:rPr lang="en-US" sz="1800" dirty="0" smtClean="0">
                <a:solidFill>
                  <a:schemeClr val="tx1"/>
                </a:solidFill>
              </a:rPr>
              <a:t> </a:t>
            </a:r>
          </a:p>
          <a:p>
            <a:pPr algn="l"/>
            <a:r>
              <a:rPr lang="en-US" sz="1800" u="sng" dirty="0" smtClean="0">
                <a:solidFill>
                  <a:srgbClr val="00B0F0"/>
                </a:solidFill>
                <a:hlinkClick r:id="rId5"/>
              </a:rPr>
              <a:t>www.justsign.com.au</a:t>
            </a:r>
            <a:r>
              <a:rPr lang="en-US" sz="1800" dirty="0" smtClean="0">
                <a:solidFill>
                  <a:schemeClr val="tx1"/>
                </a:solidFill>
              </a:rPr>
              <a:t> </a:t>
            </a:r>
          </a:p>
          <a:p>
            <a:pPr algn="l"/>
            <a:r>
              <a:rPr lang="en-US" sz="1800" dirty="0" smtClean="0">
                <a:solidFill>
                  <a:schemeClr val="tx1"/>
                </a:solidFill>
              </a:rPr>
              <a:t>and chat with our agent.</a:t>
            </a:r>
            <a:endParaRPr lang="en-US" sz="1800" dirty="0">
              <a:solidFill>
                <a:schemeClr val="tx1"/>
              </a:solidFill>
            </a:endParaRPr>
          </a:p>
        </p:txBody>
      </p:sp>
      <p:sp>
        <p:nvSpPr>
          <p:cNvPr id="4" name="TextBox 3"/>
          <p:cNvSpPr txBox="1"/>
          <p:nvPr/>
        </p:nvSpPr>
        <p:spPr>
          <a:xfrm>
            <a:off x="3571868" y="3929066"/>
            <a:ext cx="5072098" cy="1508105"/>
          </a:xfrm>
          <a:prstGeom prst="rect">
            <a:avLst/>
          </a:prstGeom>
          <a:noFill/>
        </p:spPr>
        <p:txBody>
          <a:bodyPr wrap="square" rtlCol="0">
            <a:spAutoFit/>
          </a:bodyPr>
          <a:lstStyle/>
          <a:p>
            <a:r>
              <a:rPr lang="en-US" dirty="0" smtClean="0"/>
              <a:t>Alternatively,  you - contact us </a:t>
            </a:r>
            <a:r>
              <a:rPr lang="en-US" sz="2000" b="1" dirty="0" smtClean="0"/>
              <a:t>0296844199</a:t>
            </a:r>
            <a:r>
              <a:rPr lang="en-US" dirty="0" smtClean="0"/>
              <a:t>  or  </a:t>
            </a:r>
          </a:p>
          <a:p>
            <a:r>
              <a:rPr lang="en-US" dirty="0" smtClean="0"/>
              <a:t>Email us at </a:t>
            </a:r>
          </a:p>
          <a:p>
            <a:r>
              <a:rPr lang="en-US" dirty="0" smtClean="0">
                <a:hlinkClick r:id="rId6"/>
              </a:rPr>
              <a:t>sales@trustdeed.com.au</a:t>
            </a:r>
            <a:r>
              <a:rPr lang="en-US" dirty="0" smtClean="0"/>
              <a:t> </a:t>
            </a:r>
          </a:p>
          <a:p>
            <a:r>
              <a:rPr lang="en-US" dirty="0" smtClean="0">
                <a:hlinkClick r:id="rId7"/>
              </a:rPr>
              <a:t>sales@onlinesmsfaudit.com.au</a:t>
            </a:r>
            <a:endParaRPr lang="en-US" dirty="0" smtClean="0"/>
          </a:p>
          <a:p>
            <a:r>
              <a:rPr lang="en-US" u="sng" dirty="0" smtClean="0">
                <a:hlinkClick r:id="rId8"/>
              </a:rPr>
              <a:t>sales@justsign.com.au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AU" smtClean="0"/>
              <a:t>House Keeping – Questions on this Presentation</a:t>
            </a:r>
          </a:p>
        </p:txBody>
      </p:sp>
      <p:pic>
        <p:nvPicPr>
          <p:cNvPr id="6147" name="Content Placeholder 3" descr="go to webinar 4.jpg"/>
          <p:cNvPicPr>
            <a:picLocks noGrp="1" noChangeAspect="1"/>
          </p:cNvPicPr>
          <p:nvPr>
            <p:ph idx="1"/>
          </p:nvPr>
        </p:nvPicPr>
        <p:blipFill>
          <a:blip r:embed="rId2" cstate="print"/>
          <a:srcRect/>
          <a:stretch>
            <a:fillRect/>
          </a:stretch>
        </p:blipFill>
        <p:spPr>
          <a:xfrm>
            <a:off x="6012160" y="1772816"/>
            <a:ext cx="1598612" cy="4127500"/>
          </a:xfrm>
        </p:spPr>
      </p:pic>
      <p:sp>
        <p:nvSpPr>
          <p:cNvPr id="5" name="TextBox 4"/>
          <p:cNvSpPr txBox="1"/>
          <p:nvPr/>
        </p:nvSpPr>
        <p:spPr>
          <a:xfrm>
            <a:off x="914400" y="2667000"/>
            <a:ext cx="5019675" cy="1477963"/>
          </a:xfrm>
          <a:prstGeom prst="rect">
            <a:avLst/>
          </a:prstGeom>
          <a:noFill/>
        </p:spPr>
        <p:txBody>
          <a:bodyPr wrap="none">
            <a:spAutoFit/>
          </a:bodyPr>
          <a:lstStyle/>
          <a:p>
            <a:pPr>
              <a:defRPr/>
            </a:pPr>
            <a:r>
              <a:rPr lang="en-AU" dirty="0">
                <a:latin typeface="Arial" charset="0"/>
                <a:cs typeface="Arial" charset="0"/>
              </a:rPr>
              <a:t>If you have any Questions on this Presentation </a:t>
            </a:r>
          </a:p>
          <a:p>
            <a:pPr marL="342900" indent="-342900">
              <a:buFont typeface="+mj-lt"/>
              <a:buAutoNum type="arabicPeriod"/>
              <a:defRPr/>
            </a:pPr>
            <a:r>
              <a:rPr lang="en-AU" dirty="0">
                <a:latin typeface="Arial" charset="0"/>
                <a:cs typeface="Arial" charset="0"/>
              </a:rPr>
              <a:t>Type in your questions in the panel</a:t>
            </a:r>
          </a:p>
          <a:p>
            <a:pPr marL="342900" indent="-342900">
              <a:buFont typeface="+mj-lt"/>
              <a:buAutoNum type="arabicPeriod"/>
              <a:defRPr/>
            </a:pPr>
            <a:r>
              <a:rPr lang="en-AU" dirty="0">
                <a:latin typeface="Arial" charset="0"/>
                <a:cs typeface="Arial" charset="0"/>
              </a:rPr>
              <a:t>Speaker will answer all your questions </a:t>
            </a:r>
          </a:p>
          <a:p>
            <a:pPr marL="342900" indent="-342900">
              <a:defRPr/>
            </a:pPr>
            <a:r>
              <a:rPr lang="en-AU" dirty="0">
                <a:latin typeface="Arial" charset="0"/>
                <a:cs typeface="Arial" charset="0"/>
              </a:rPr>
              <a:t>         after the presentation</a:t>
            </a:r>
          </a:p>
          <a:p>
            <a:pPr>
              <a:defRPr/>
            </a:pPr>
            <a:endParaRPr lang="en-AU" dirty="0">
              <a:latin typeface="Arial" charset="0"/>
              <a:cs typeface="Arial" charset="0"/>
            </a:endParaRPr>
          </a:p>
        </p:txBody>
      </p:sp>
      <p:pic>
        <p:nvPicPr>
          <p:cNvPr id="6149" name="Picture 7" descr="Logo online smsf audit.JPG"/>
          <p:cNvPicPr>
            <a:picLocks noChangeAspect="1"/>
          </p:cNvPicPr>
          <p:nvPr/>
        </p:nvPicPr>
        <p:blipFill>
          <a:blip r:embed="rId3" cstate="print"/>
          <a:srcRect/>
          <a:stretch>
            <a:fillRect/>
          </a:stretch>
        </p:blipFill>
        <p:spPr bwMode="auto">
          <a:xfrm>
            <a:off x="0" y="6288087"/>
            <a:ext cx="2411412" cy="569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AU" altLang="en-US" sz="3200" smtClean="0"/>
              <a:t>Disclaimer of Legal &amp; Financial Advice</a:t>
            </a:r>
            <a:br>
              <a:rPr lang="en-AU" altLang="en-US" sz="3200" smtClean="0"/>
            </a:br>
            <a:r>
              <a:rPr lang="en-AU" altLang="en-US" sz="3200" smtClean="0"/>
              <a:t>– Educational Purpose Only</a:t>
            </a:r>
          </a:p>
        </p:txBody>
      </p:sp>
      <p:sp>
        <p:nvSpPr>
          <p:cNvPr id="5123" name="Rectangle 3"/>
          <p:cNvSpPr>
            <a:spLocks noGrp="1" noChangeArrowheads="1"/>
          </p:cNvSpPr>
          <p:nvPr>
            <p:ph type="body" idx="1"/>
          </p:nvPr>
        </p:nvSpPr>
        <p:spPr>
          <a:xfrm>
            <a:off x="838200" y="2362200"/>
            <a:ext cx="8054975" cy="3724275"/>
          </a:xfrm>
        </p:spPr>
        <p:txBody>
          <a:bodyPr/>
          <a:lstStyle/>
          <a:p>
            <a:pPr eaLnBrk="1" hangingPunct="1">
              <a:lnSpc>
                <a:spcPct val="80000"/>
              </a:lnSpc>
              <a:buFont typeface="Wingdings" pitchFamily="2" charset="2"/>
              <a:buNone/>
              <a:defRPr/>
            </a:pPr>
            <a:r>
              <a:rPr lang="en-AU" sz="1200" b="1" dirty="0" smtClean="0">
                <a:latin typeface="+mj-lt"/>
              </a:rPr>
              <a:t>Statement</a:t>
            </a:r>
          </a:p>
          <a:p>
            <a:pPr eaLnBrk="1" hangingPunct="1">
              <a:lnSpc>
                <a:spcPct val="80000"/>
              </a:lnSpc>
              <a:buFont typeface="Wingdings" pitchFamily="2" charset="2"/>
              <a:buNone/>
              <a:defRPr/>
            </a:pPr>
            <a:r>
              <a:rPr lang="en-AU" sz="1200" dirty="0" smtClean="0">
                <a:latin typeface="+mj-lt"/>
              </a:rPr>
              <a:t>This paper represents the opinion of the author (s) and not necessarily those of Deed Dot Com Dot Au Pty Ltd. The contents are for general information only. They are not intended as professional advice - for that you should consult a Accountant or other suitably qualified professional. Deed Dot Com dot Au Pty Ltd expressly disclaims all liability for any loss or damage arising from reliance upon any information in this presentation. </a:t>
            </a:r>
          </a:p>
          <a:p>
            <a:pPr eaLnBrk="1" hangingPunct="1">
              <a:lnSpc>
                <a:spcPct val="80000"/>
              </a:lnSpc>
              <a:buFont typeface="Wingdings" pitchFamily="2" charset="2"/>
              <a:buNone/>
              <a:defRPr/>
            </a:pPr>
            <a:endParaRPr lang="en-AU" sz="1200" b="1" dirty="0" smtClean="0">
              <a:latin typeface="+mj-lt"/>
            </a:endParaRPr>
          </a:p>
          <a:p>
            <a:pPr eaLnBrk="1" hangingPunct="1">
              <a:lnSpc>
                <a:spcPct val="80000"/>
              </a:lnSpc>
              <a:buFont typeface="Wingdings" pitchFamily="2" charset="2"/>
              <a:buNone/>
              <a:defRPr/>
            </a:pPr>
            <a:r>
              <a:rPr lang="en-AU" sz="1200" b="1" dirty="0" smtClean="0">
                <a:latin typeface="+mj-lt"/>
              </a:rPr>
              <a:t>Disclaimer </a:t>
            </a:r>
            <a:endParaRPr lang="en-AU" sz="1200" dirty="0" smtClean="0">
              <a:latin typeface="+mj-lt"/>
            </a:endParaRPr>
          </a:p>
          <a:p>
            <a:pPr eaLnBrk="1" hangingPunct="1">
              <a:lnSpc>
                <a:spcPct val="80000"/>
              </a:lnSpc>
              <a:buFont typeface="Wingdings" pitchFamily="2" charset="2"/>
              <a:buNone/>
              <a:defRPr/>
            </a:pPr>
            <a:r>
              <a:rPr lang="en-AU" sz="1200" dirty="0" smtClean="0">
                <a:latin typeface="+mj-lt"/>
              </a:rPr>
              <a:t>The information contained in this presentation is based on the understanding of the author has of the relevant </a:t>
            </a:r>
            <a:r>
              <a:rPr lang="en-AU" sz="1200" dirty="0" smtClean="0">
                <a:solidFill>
                  <a:srgbClr val="FF0000"/>
                </a:solidFill>
                <a:latin typeface="+mj-lt"/>
              </a:rPr>
              <a:t>Australian laws as </a:t>
            </a:r>
            <a:r>
              <a:rPr lang="en-AU" sz="1200" b="1" dirty="0" smtClean="0">
                <a:solidFill>
                  <a:srgbClr val="FF0000"/>
                </a:solidFill>
                <a:latin typeface="+mj-lt"/>
              </a:rPr>
              <a:t>at 16</a:t>
            </a:r>
            <a:r>
              <a:rPr lang="en-AU" sz="1200" b="1" baseline="30000" dirty="0" smtClean="0">
                <a:solidFill>
                  <a:srgbClr val="FF0000"/>
                </a:solidFill>
                <a:latin typeface="+mj-lt"/>
              </a:rPr>
              <a:t>th</a:t>
            </a:r>
            <a:r>
              <a:rPr lang="en-AU" sz="1200" b="1" dirty="0" smtClean="0">
                <a:solidFill>
                  <a:srgbClr val="FF0000"/>
                </a:solidFill>
                <a:latin typeface="+mj-lt"/>
              </a:rPr>
              <a:t> March 2021. </a:t>
            </a:r>
            <a:r>
              <a:rPr lang="en-AU" sz="1200" dirty="0" smtClean="0">
                <a:latin typeface="+mj-lt"/>
              </a:rPr>
              <a:t>As these laws are subject to change you should refer to ATO’s website or talk to a professional adviser for the most up-to-date information. The information is for adviser use only and is not a substitute for investors seeking advice. While all care has been taken in the preparation of this document (using sources believed to be reliable and accurate), no person, including Deed Dot Com Dot Au Pty Ltd, accepts responsibility for any loss suffered by any person arising from reliance on this information. This update is not financial product advice and does not take into account any individual’s objectives, financial situation or needs. Any examples are for illustrative purposes only and actual risks and benefits will vary depending on each investor’s individual circumstances. You should form your own opinion and take your own legal, taxation and financial advice on the application of the information to your business and your clients. </a:t>
            </a:r>
          </a:p>
        </p:txBody>
      </p:sp>
      <p:pic>
        <p:nvPicPr>
          <p:cNvPr id="7172" name="Picture 7" descr="Logo online smsf audit.JPG"/>
          <p:cNvPicPr>
            <a:picLocks noChangeAspect="1"/>
          </p:cNvPicPr>
          <p:nvPr/>
        </p:nvPicPr>
        <p:blipFill>
          <a:blip r:embed="rId2" cstate="print"/>
          <a:srcRect/>
          <a:stretch>
            <a:fillRect/>
          </a:stretch>
        </p:blipFill>
        <p:spPr bwMode="auto">
          <a:xfrm>
            <a:off x="971550" y="6134100"/>
            <a:ext cx="3067050" cy="723900"/>
          </a:xfrm>
          <a:prstGeom prst="rect">
            <a:avLst/>
          </a:prstGeom>
          <a:noFill/>
          <a:ln w="9525">
            <a:noFill/>
            <a:miter lim="800000"/>
            <a:headEnd/>
            <a:tailEnd/>
          </a:ln>
        </p:spPr>
      </p:pic>
      <p:pic>
        <p:nvPicPr>
          <p:cNvPr id="7173" name="Picture 4" descr="logo -trustdeed.png"/>
          <p:cNvPicPr>
            <a:picLocks noChangeAspect="1"/>
          </p:cNvPicPr>
          <p:nvPr/>
        </p:nvPicPr>
        <p:blipFill>
          <a:blip r:embed="rId3" cstate="print"/>
          <a:srcRect/>
          <a:stretch>
            <a:fillRect/>
          </a:stretch>
        </p:blipFill>
        <p:spPr bwMode="auto">
          <a:xfrm>
            <a:off x="4932363" y="6296025"/>
            <a:ext cx="371475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AU" altLang="en-US" smtClean="0"/>
              <a:t>AGENDA</a:t>
            </a:r>
            <a:br>
              <a:rPr lang="en-AU" altLang="en-US" smtClean="0"/>
            </a:br>
            <a:endParaRPr lang="en-AU" altLang="en-US" sz="2000" smtClean="0"/>
          </a:p>
        </p:txBody>
      </p:sp>
      <p:pic>
        <p:nvPicPr>
          <p:cNvPr id="8195" name="Picture 7" descr="Logo online smsf audit.JPG"/>
          <p:cNvPicPr>
            <a:picLocks noChangeAspect="1"/>
          </p:cNvPicPr>
          <p:nvPr/>
        </p:nvPicPr>
        <p:blipFill>
          <a:blip r:embed="rId2" cstate="print"/>
          <a:srcRect/>
          <a:stretch>
            <a:fillRect/>
          </a:stretch>
        </p:blipFill>
        <p:spPr bwMode="auto">
          <a:xfrm>
            <a:off x="0" y="6134100"/>
            <a:ext cx="3067050" cy="723900"/>
          </a:xfrm>
          <a:prstGeom prst="rect">
            <a:avLst/>
          </a:prstGeom>
          <a:noFill/>
          <a:ln w="9525">
            <a:noFill/>
            <a:miter lim="800000"/>
            <a:headEnd/>
            <a:tailEnd/>
          </a:ln>
        </p:spPr>
      </p:pic>
      <p:sp>
        <p:nvSpPr>
          <p:cNvPr id="8197" name="Content Placeholder 6"/>
          <p:cNvSpPr>
            <a:spLocks noGrp="1"/>
          </p:cNvSpPr>
          <p:nvPr>
            <p:ph idx="1"/>
          </p:nvPr>
        </p:nvSpPr>
        <p:spPr/>
        <p:txBody>
          <a:bodyPr/>
          <a:lstStyle/>
          <a:p>
            <a:pPr>
              <a:spcBef>
                <a:spcPts val="1800"/>
              </a:spcBef>
            </a:pPr>
            <a:endParaRPr lang="en-AU" dirty="0" smtClean="0"/>
          </a:p>
          <a:p>
            <a:pPr>
              <a:spcBef>
                <a:spcPts val="1800"/>
              </a:spcBef>
            </a:pPr>
            <a:r>
              <a:rPr lang="en-AU" dirty="0" smtClean="0"/>
              <a:t>Auditing Standards &amp; Legislation </a:t>
            </a:r>
            <a:r>
              <a:rPr lang="en-AU" dirty="0" smtClean="0"/>
              <a:t>behind Auditor independence</a:t>
            </a:r>
          </a:p>
          <a:p>
            <a:pPr>
              <a:spcBef>
                <a:spcPts val="1800"/>
              </a:spcBef>
            </a:pPr>
            <a:r>
              <a:rPr lang="en-AU" dirty="0" smtClean="0"/>
              <a:t>How </a:t>
            </a:r>
            <a:r>
              <a:rPr lang="en-AU" dirty="0" smtClean="0"/>
              <a:t>to test your own “Independence”</a:t>
            </a:r>
          </a:p>
          <a:p>
            <a:pPr>
              <a:spcBef>
                <a:spcPts val="1800"/>
              </a:spcBef>
            </a:pPr>
            <a:r>
              <a:rPr lang="en-AU" dirty="0" smtClean="0"/>
              <a:t>How </a:t>
            </a:r>
            <a:r>
              <a:rPr lang="en-AU" dirty="0" smtClean="0"/>
              <a:t>to apply for Safeguards to remain independent </a:t>
            </a:r>
            <a:endParaRPr lang="en-AU"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pPr algn="ctr">
              <a:buNone/>
            </a:pPr>
            <a:endParaRPr lang="en-AU" sz="4400" dirty="0" smtClean="0"/>
          </a:p>
          <a:p>
            <a:pPr algn="ctr">
              <a:buNone/>
            </a:pPr>
            <a:r>
              <a:rPr lang="en-AU" sz="4400" dirty="0" smtClean="0"/>
              <a:t>Auditing Standard on Independence</a:t>
            </a:r>
            <a:endParaRPr lang="en-AU" sz="4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AU" sz="2400" dirty="0" smtClean="0">
                <a:solidFill>
                  <a:srgbClr val="FF0000"/>
                </a:solidFill>
              </a:rPr>
              <a:t>AUSB - ASA 220 </a:t>
            </a:r>
            <a:r>
              <a:rPr lang="en-AU" sz="2400" dirty="0" smtClean="0"/>
              <a:t>– Independence – Para 11</a:t>
            </a:r>
            <a:r>
              <a:rPr lang="en-AU" dirty="0" smtClean="0"/>
              <a:t/>
            </a:r>
            <a:br>
              <a:rPr lang="en-AU" dirty="0" smtClean="0"/>
            </a:br>
            <a:r>
              <a:rPr lang="en-AU" sz="1800" i="1" dirty="0" smtClean="0"/>
              <a:t>Quality Control for an Audit of a Financial Report and Other Historical Financial Information</a:t>
            </a:r>
          </a:p>
        </p:txBody>
      </p:sp>
      <p:sp>
        <p:nvSpPr>
          <p:cNvPr id="3" name="Content Placeholder 2"/>
          <p:cNvSpPr>
            <a:spLocks noGrp="1"/>
          </p:cNvSpPr>
          <p:nvPr>
            <p:ph idx="1"/>
          </p:nvPr>
        </p:nvSpPr>
        <p:spPr>
          <a:xfrm>
            <a:off x="611560" y="1412776"/>
            <a:ext cx="7693025" cy="4968552"/>
          </a:xfrm>
        </p:spPr>
        <p:txBody>
          <a:bodyPr>
            <a:noAutofit/>
          </a:bodyPr>
          <a:lstStyle/>
          <a:p>
            <a:pPr marL="0" indent="0">
              <a:buFont typeface="Wingdings" pitchFamily="2" charset="2"/>
              <a:buNone/>
              <a:defRPr/>
            </a:pPr>
            <a:r>
              <a:rPr lang="en-AU" sz="1800" dirty="0" smtClean="0"/>
              <a:t>The engagement partner shall form a conclusion on compliance with independence requirements that apply to the audit engagement. </a:t>
            </a:r>
            <a:r>
              <a:rPr lang="en-AU" sz="1800" dirty="0" smtClean="0"/>
              <a:t>In doing so, the engagement partner </a:t>
            </a:r>
            <a:r>
              <a:rPr lang="en-AU" sz="1800" dirty="0" smtClean="0"/>
              <a:t>shall</a:t>
            </a:r>
          </a:p>
          <a:p>
            <a:pPr marL="0" indent="0">
              <a:buFont typeface="Wingdings" pitchFamily="2" charset="2"/>
              <a:buNone/>
              <a:defRPr/>
            </a:pPr>
            <a:endParaRPr lang="en-AU" sz="1800" dirty="0" smtClean="0"/>
          </a:p>
          <a:p>
            <a:pPr>
              <a:buFont typeface="Wingdings" pitchFamily="2" charset="2"/>
              <a:buAutoNum type="alphaLcParenBoth"/>
              <a:defRPr/>
            </a:pPr>
            <a:r>
              <a:rPr lang="en-AU" sz="1800" dirty="0" smtClean="0"/>
              <a:t>Obtain relevant information from the firm and, where applicable, network firms, to identify and </a:t>
            </a:r>
            <a:r>
              <a:rPr lang="en-AU" sz="1800" b="1" u="sng" dirty="0" smtClean="0">
                <a:solidFill>
                  <a:srgbClr val="FF0000"/>
                </a:solidFill>
              </a:rPr>
              <a:t>evaluate </a:t>
            </a:r>
            <a:r>
              <a:rPr lang="en-AU" sz="1800" b="1" dirty="0" smtClean="0">
                <a:solidFill>
                  <a:srgbClr val="FF0000"/>
                </a:solidFill>
              </a:rPr>
              <a:t>threats to independence</a:t>
            </a:r>
            <a:r>
              <a:rPr lang="en-AU" sz="1800" dirty="0" smtClean="0"/>
              <a:t>; </a:t>
            </a:r>
          </a:p>
          <a:p>
            <a:pPr>
              <a:buFont typeface="Wingdings" pitchFamily="2" charset="2"/>
              <a:buAutoNum type="alphaLcParenBoth"/>
              <a:defRPr/>
            </a:pPr>
            <a:r>
              <a:rPr lang="en-AU" sz="1800" dirty="0" smtClean="0"/>
              <a:t>Evaluate information on identified breaches, if any, of the firm’s </a:t>
            </a:r>
            <a:r>
              <a:rPr lang="en-AU" sz="1800" dirty="0" smtClean="0">
                <a:solidFill>
                  <a:srgbClr val="FF0000"/>
                </a:solidFill>
              </a:rPr>
              <a:t>independence policies and procedures </a:t>
            </a:r>
            <a:r>
              <a:rPr lang="en-AU" sz="1800" dirty="0" smtClean="0"/>
              <a:t>to determine whether they create a threat to independence for the audit engagement; </a:t>
            </a:r>
          </a:p>
          <a:p>
            <a:pPr>
              <a:buFont typeface="Wingdings" pitchFamily="2" charset="2"/>
              <a:buAutoNum type="alphaLcParenBoth"/>
              <a:defRPr/>
            </a:pPr>
            <a:r>
              <a:rPr lang="en-AU" sz="1800" dirty="0" smtClean="0"/>
              <a:t>Evaluate whether </a:t>
            </a:r>
            <a:r>
              <a:rPr lang="en-AU" sz="1800" dirty="0" smtClean="0">
                <a:solidFill>
                  <a:srgbClr val="FF0000"/>
                </a:solidFill>
              </a:rPr>
              <a:t>the identified threats are at an acceptable level</a:t>
            </a:r>
            <a:r>
              <a:rPr lang="en-AU" sz="1800" dirty="0" smtClean="0"/>
              <a:t>; and </a:t>
            </a:r>
          </a:p>
          <a:p>
            <a:pPr>
              <a:buFont typeface="Wingdings" pitchFamily="2" charset="2"/>
              <a:buAutoNum type="alphaLcParenBoth"/>
              <a:defRPr/>
            </a:pPr>
            <a:r>
              <a:rPr lang="en-AU" sz="1800" dirty="0" smtClean="0"/>
              <a:t>Take appropriate action to address the threats that are not at an acceptable level by eliminating the circumstances that create the threats, </a:t>
            </a:r>
            <a:r>
              <a:rPr lang="en-AU" sz="1800" b="1" u="sng" dirty="0" smtClean="0">
                <a:solidFill>
                  <a:srgbClr val="FF0000"/>
                </a:solidFill>
              </a:rPr>
              <a:t>applying safeguards to reduce threats to an acceptable level</a:t>
            </a:r>
            <a:r>
              <a:rPr lang="en-AU" sz="1800" b="1" u="sng" dirty="0" smtClean="0"/>
              <a:t>,</a:t>
            </a:r>
            <a:r>
              <a:rPr lang="en-AU" sz="1800" dirty="0" smtClean="0"/>
              <a:t> or </a:t>
            </a:r>
            <a:r>
              <a:rPr lang="en-AU" sz="1800" b="1" u="sng" dirty="0" smtClean="0">
                <a:solidFill>
                  <a:srgbClr val="FF0000"/>
                </a:solidFill>
              </a:rPr>
              <a:t>withdrawing from the audit engagement,</a:t>
            </a:r>
            <a:r>
              <a:rPr lang="en-AU" sz="1800" dirty="0" smtClean="0"/>
              <a:t> where withdrawal is possible under applicable law or regulation. The engagement partner shall promptly report to the firm any inability to resolve the matter for appropriate action. </a:t>
            </a:r>
            <a:endParaRPr lang="en-AU"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650" y="765175"/>
            <a:ext cx="7924800" cy="1143000"/>
          </a:xfrm>
        </p:spPr>
        <p:txBody>
          <a:bodyPr>
            <a:normAutofit fontScale="90000"/>
          </a:bodyPr>
          <a:lstStyle/>
          <a:p>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endParaRPr lang="en-AU" sz="2800" dirty="0" smtClean="0"/>
          </a:p>
        </p:txBody>
      </p:sp>
      <p:sp>
        <p:nvSpPr>
          <p:cNvPr id="6147" name="Content Placeholder 2"/>
          <p:cNvSpPr>
            <a:spLocks noGrp="1"/>
          </p:cNvSpPr>
          <p:nvPr>
            <p:ph idx="1"/>
          </p:nvPr>
        </p:nvSpPr>
        <p:spPr>
          <a:xfrm>
            <a:off x="683568" y="1124744"/>
            <a:ext cx="7992888" cy="5328592"/>
          </a:xfrm>
        </p:spPr>
        <p:txBody>
          <a:bodyPr>
            <a:normAutofit lnSpcReduction="10000"/>
          </a:bodyPr>
          <a:lstStyle/>
          <a:p>
            <a:pPr marL="358775" indent="-358775">
              <a:tabLst>
                <a:tab pos="358775" algn="l"/>
              </a:tabLst>
              <a:defRPr/>
            </a:pPr>
            <a:r>
              <a:rPr lang="en-AU" sz="2000" dirty="0" smtClean="0"/>
              <a:t>Their </a:t>
            </a:r>
            <a:r>
              <a:rPr lang="en-AU" sz="2000" dirty="0" smtClean="0">
                <a:solidFill>
                  <a:srgbClr val="FF0000"/>
                </a:solidFill>
              </a:rPr>
              <a:t>own or an immediate family member’s SMSF </a:t>
            </a:r>
          </a:p>
          <a:p>
            <a:pPr marL="358775" indent="-358775">
              <a:buFont typeface="Wingdings" pitchFamily="2" charset="2"/>
              <a:buNone/>
              <a:tabLst>
                <a:tab pos="358775" algn="l"/>
              </a:tabLst>
              <a:defRPr/>
            </a:pPr>
            <a:r>
              <a:rPr lang="en-AU" sz="2000" dirty="0" smtClean="0">
                <a:solidFill>
                  <a:srgbClr val="FF0000"/>
                </a:solidFill>
              </a:rPr>
              <a:t> 	</a:t>
            </a:r>
            <a:r>
              <a:rPr lang="en-AU" sz="2000" dirty="0" smtClean="0"/>
              <a:t>(</a:t>
            </a:r>
            <a:r>
              <a:rPr lang="en-AU" sz="2000" dirty="0" err="1" smtClean="0"/>
              <a:t>paras</a:t>
            </a:r>
            <a:r>
              <a:rPr lang="en-AU" sz="2000" dirty="0" smtClean="0"/>
              <a:t> R510.4, R521.5 and R523.3); </a:t>
            </a:r>
          </a:p>
          <a:p>
            <a:pPr marL="358775" indent="-358775">
              <a:tabLst>
                <a:tab pos="358775" algn="l"/>
              </a:tabLst>
              <a:defRPr/>
            </a:pPr>
            <a:r>
              <a:rPr lang="en-AU" sz="2000" dirty="0" smtClean="0"/>
              <a:t>Where </a:t>
            </a:r>
            <a:r>
              <a:rPr lang="en-AU" sz="2000" dirty="0" smtClean="0">
                <a:solidFill>
                  <a:srgbClr val="FF0000"/>
                </a:solidFill>
              </a:rPr>
              <a:t>a partner within their own firm is a member/trustee </a:t>
            </a:r>
            <a:r>
              <a:rPr lang="en-AU" sz="2000" dirty="0" smtClean="0"/>
              <a:t>of that SMSF </a:t>
            </a:r>
          </a:p>
          <a:p>
            <a:pPr marL="358775" indent="-358775">
              <a:buFont typeface="Wingdings" pitchFamily="2" charset="2"/>
              <a:buNone/>
              <a:tabLst>
                <a:tab pos="358775" algn="l"/>
              </a:tabLst>
              <a:defRPr/>
            </a:pPr>
            <a:r>
              <a:rPr lang="en-AU" sz="2000" dirty="0" smtClean="0"/>
              <a:t>	(</a:t>
            </a:r>
            <a:r>
              <a:rPr lang="en-AU" sz="2000" dirty="0" err="1" smtClean="0"/>
              <a:t>para</a:t>
            </a:r>
            <a:r>
              <a:rPr lang="en-AU" sz="2000" dirty="0" smtClean="0"/>
              <a:t> R523.3)</a:t>
            </a:r>
          </a:p>
          <a:p>
            <a:pPr marL="358775" indent="-358775">
              <a:tabLst>
                <a:tab pos="358775" algn="l"/>
              </a:tabLst>
              <a:defRPr/>
            </a:pPr>
            <a:r>
              <a:rPr lang="en-AU" sz="2000" dirty="0" smtClean="0"/>
              <a:t>Where they have a </a:t>
            </a:r>
            <a:r>
              <a:rPr lang="en-AU" sz="2000" dirty="0" smtClean="0">
                <a:solidFill>
                  <a:srgbClr val="FF0000"/>
                </a:solidFill>
              </a:rPr>
              <a:t>business relationship with a member/trustee </a:t>
            </a:r>
            <a:r>
              <a:rPr lang="en-AU" sz="2000" dirty="0" smtClean="0"/>
              <a:t>of the SMSF</a:t>
            </a:r>
          </a:p>
          <a:p>
            <a:pPr marL="358775" indent="-358775">
              <a:buFont typeface="Wingdings" pitchFamily="2" charset="2"/>
              <a:buNone/>
              <a:tabLst>
                <a:tab pos="358775" algn="l"/>
              </a:tabLst>
              <a:defRPr/>
            </a:pPr>
            <a:r>
              <a:rPr lang="en-AU" sz="2000" dirty="0" smtClean="0"/>
              <a:t>	(</a:t>
            </a:r>
            <a:r>
              <a:rPr lang="en-AU" sz="2000" dirty="0" err="1" smtClean="0"/>
              <a:t>para</a:t>
            </a:r>
            <a:r>
              <a:rPr lang="en-AU" sz="2000" dirty="0" smtClean="0"/>
              <a:t> 520.3 A1 to 520.4 A1)</a:t>
            </a:r>
          </a:p>
          <a:p>
            <a:pPr marL="358775" indent="-358775">
              <a:tabLst>
                <a:tab pos="358775" algn="l"/>
              </a:tabLst>
              <a:defRPr/>
            </a:pPr>
            <a:r>
              <a:rPr lang="en-AU" sz="2000" dirty="0" smtClean="0"/>
              <a:t>Where a relative or a </a:t>
            </a:r>
            <a:r>
              <a:rPr lang="en-AU" sz="2000" dirty="0" smtClean="0">
                <a:solidFill>
                  <a:srgbClr val="FF0000"/>
                </a:solidFill>
              </a:rPr>
              <a:t>related party of the auditor is a member/ trustee </a:t>
            </a:r>
            <a:r>
              <a:rPr lang="en-AU" sz="2000" dirty="0" smtClean="0"/>
              <a:t>of that SMSF or where the auditor has a close personal relationship </a:t>
            </a:r>
          </a:p>
          <a:p>
            <a:pPr marL="358775" indent="-358775">
              <a:buFont typeface="Wingdings" pitchFamily="2" charset="2"/>
              <a:buNone/>
              <a:tabLst>
                <a:tab pos="358775" algn="l"/>
              </a:tabLst>
              <a:defRPr/>
            </a:pPr>
            <a:r>
              <a:rPr lang="en-AU" sz="2000" dirty="0" smtClean="0"/>
              <a:t>	(</a:t>
            </a:r>
            <a:r>
              <a:rPr lang="en-AU" sz="2000" dirty="0" err="1" smtClean="0"/>
              <a:t>paras</a:t>
            </a:r>
            <a:r>
              <a:rPr lang="en-AU" sz="2000" dirty="0" smtClean="0"/>
              <a:t> 521.3 A1 to 521.7 A3)</a:t>
            </a:r>
          </a:p>
          <a:p>
            <a:pPr marL="358775" indent="-358775">
              <a:tabLst>
                <a:tab pos="358775" algn="l"/>
              </a:tabLst>
              <a:defRPr/>
            </a:pPr>
            <a:r>
              <a:rPr lang="en-AU" sz="2000" dirty="0" smtClean="0"/>
              <a:t>Where an audit team member on the audit of a SMSF has </a:t>
            </a:r>
            <a:r>
              <a:rPr lang="en-AU" sz="2000" dirty="0" smtClean="0">
                <a:solidFill>
                  <a:srgbClr val="FF0000"/>
                </a:solidFill>
              </a:rPr>
              <a:t>a close family member</a:t>
            </a:r>
            <a:r>
              <a:rPr lang="en-AU" sz="2000" dirty="0" smtClean="0"/>
              <a:t> (parent, child or sibling who is not an immediate family member) that is a member and trustee of that SMSF</a:t>
            </a:r>
          </a:p>
          <a:p>
            <a:pPr marL="358775" indent="-358775">
              <a:tabLst>
                <a:tab pos="358775" algn="l"/>
              </a:tabLst>
              <a:defRPr/>
            </a:pPr>
            <a:r>
              <a:rPr lang="en-AU" sz="2000" dirty="0" smtClean="0"/>
              <a:t>a reasonable and informed third party would likely conclude that a </a:t>
            </a:r>
            <a:r>
              <a:rPr lang="en-AU" sz="2000" dirty="0" smtClean="0">
                <a:solidFill>
                  <a:srgbClr val="FF0000"/>
                </a:solidFill>
              </a:rPr>
              <a:t>self-interest threat to independence is not an acceptable level </a:t>
            </a:r>
            <a:r>
              <a:rPr lang="en-AU" sz="2000" dirty="0" smtClean="0"/>
              <a:t>and must be addressed (</a:t>
            </a:r>
            <a:r>
              <a:rPr lang="en-AU" sz="2000" dirty="0" err="1" smtClean="0"/>
              <a:t>paras</a:t>
            </a:r>
            <a:r>
              <a:rPr lang="en-AU" sz="2000" dirty="0" smtClean="0"/>
              <a:t> 510.10 A5 to 510.10 A8</a:t>
            </a:r>
          </a:p>
          <a:p>
            <a:pPr marL="0" indent="0">
              <a:buFontTx/>
              <a:buChar char="-"/>
              <a:defRPr/>
            </a:pPr>
            <a:endParaRPr lang="en-AU" sz="1800" dirty="0" smtClean="0"/>
          </a:p>
        </p:txBody>
      </p:sp>
      <p:pic>
        <p:nvPicPr>
          <p:cNvPr id="16388" name="Picture 7" descr="Logo online smsf audit.JPG"/>
          <p:cNvPicPr>
            <a:picLocks noChangeAspect="1"/>
          </p:cNvPicPr>
          <p:nvPr/>
        </p:nvPicPr>
        <p:blipFill>
          <a:blip r:embed="rId2" cstate="print"/>
          <a:srcRect/>
          <a:stretch>
            <a:fillRect/>
          </a:stretch>
        </p:blipFill>
        <p:spPr bwMode="auto">
          <a:xfrm>
            <a:off x="6876256" y="908720"/>
            <a:ext cx="2019300" cy="476250"/>
          </a:xfrm>
          <a:prstGeom prst="rect">
            <a:avLst/>
          </a:prstGeom>
          <a:noFill/>
          <a:ln w="9525">
            <a:noFill/>
            <a:miter lim="800000"/>
            <a:headEnd/>
            <a:tailEnd/>
          </a:ln>
        </p:spPr>
      </p:pic>
      <p:sp>
        <p:nvSpPr>
          <p:cNvPr id="5" name="TextBox 4"/>
          <p:cNvSpPr txBox="1"/>
          <p:nvPr/>
        </p:nvSpPr>
        <p:spPr>
          <a:xfrm>
            <a:off x="827584" y="0"/>
            <a:ext cx="7261668" cy="1077218"/>
          </a:xfrm>
          <a:prstGeom prst="rect">
            <a:avLst/>
          </a:prstGeom>
          <a:noFill/>
        </p:spPr>
        <p:txBody>
          <a:bodyPr wrap="none" rtlCol="0">
            <a:spAutoFit/>
          </a:bodyPr>
          <a:lstStyle/>
          <a:p>
            <a:r>
              <a:rPr lang="en-AU" sz="3200" dirty="0" smtClean="0"/>
              <a:t>Apply Safeguards – </a:t>
            </a:r>
            <a:r>
              <a:rPr lang="en-AU" sz="3200" b="1" u="sng" dirty="0" smtClean="0">
                <a:solidFill>
                  <a:srgbClr val="FF0000"/>
                </a:solidFill>
              </a:rPr>
              <a:t>withdrawing from the </a:t>
            </a:r>
            <a:endParaRPr lang="en-AU" sz="3200" b="1" u="sng" dirty="0" smtClean="0">
              <a:solidFill>
                <a:srgbClr val="FF0000"/>
              </a:solidFill>
            </a:endParaRPr>
          </a:p>
          <a:p>
            <a:r>
              <a:rPr lang="en-AU" sz="3200" b="1" u="sng" dirty="0" smtClean="0">
                <a:solidFill>
                  <a:srgbClr val="FF0000"/>
                </a:solidFill>
              </a:rPr>
              <a:t>audit engagement</a:t>
            </a:r>
            <a:endParaRPr lang="en-AU"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2185</Words>
  <Application>Microsoft Office PowerPoint</Application>
  <PresentationFormat>On-screen Show (4:3)</PresentationFormat>
  <Paragraphs>293</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Safeguards to company with APES 110 - SMSF Auditor Independence Requirements</vt:lpstr>
      <vt:lpstr>House Keeping - Audio</vt:lpstr>
      <vt:lpstr>House Keeping – Hand Out </vt:lpstr>
      <vt:lpstr>House Keeping – Questions on this Presentation</vt:lpstr>
      <vt:lpstr>Disclaimer of Legal &amp; Financial Advice – Educational Purpose Only</vt:lpstr>
      <vt:lpstr>AGENDA </vt:lpstr>
      <vt:lpstr>Slide 7</vt:lpstr>
      <vt:lpstr>AUSB - ASA 220 – Independence – Para 11 Quality Control for an Audit of a Financial Report and Other Historical Financial Information</vt:lpstr>
      <vt:lpstr>         </vt:lpstr>
      <vt:lpstr>Slide 10</vt:lpstr>
      <vt:lpstr>Purpose of the Code</vt:lpstr>
      <vt:lpstr>APES 110 – Section 120</vt:lpstr>
      <vt:lpstr>APES 110 – Section 120</vt:lpstr>
      <vt:lpstr>Threats to Independence</vt:lpstr>
      <vt:lpstr>Slide 15</vt:lpstr>
      <vt:lpstr>SIS Act - Section 128F(d) SIS Regulations – Reg 9A.06</vt:lpstr>
      <vt:lpstr>NEW APES 110 RULES</vt:lpstr>
      <vt:lpstr>   Firms or network firms must not assume financial preparation responsibility for an audit client     </vt:lpstr>
      <vt:lpstr>Slide 19</vt:lpstr>
      <vt:lpstr>Trustee prepared Trial Balance  Accounting firm acts as Tax Agent Only</vt:lpstr>
      <vt:lpstr>Where the auditor was previously a Partner or employee of the firm</vt:lpstr>
      <vt:lpstr>Slide 22</vt:lpstr>
      <vt:lpstr>Reciprocal Arrangements / Auditor Pool</vt:lpstr>
      <vt:lpstr>Reciprocal Arrangements / Auditor Pool</vt:lpstr>
      <vt:lpstr>    Relationships between auditors &amp;  Referral sources (SMSF Administrators)     </vt:lpstr>
      <vt:lpstr>Significant fee from one referral Source</vt:lpstr>
      <vt:lpstr>         </vt:lpstr>
      <vt:lpstr>Slide 28</vt:lpstr>
      <vt:lpstr>Fee Dependency Risk</vt:lpstr>
      <vt:lpstr>         </vt:lpstr>
      <vt:lpstr>         </vt:lpstr>
      <vt:lpstr>Introducing SMSF Auditors Hub</vt:lpstr>
      <vt:lpstr>Future of SMSF Audits One Mega Audit Firm</vt:lpstr>
      <vt:lpstr>SMSF Auditors Hub – Over 40 Auditors</vt:lpstr>
      <vt:lpstr>Benefits of using - SMSF Auditors Hub   </vt:lpstr>
      <vt:lpstr>Why choose SMSF Auditors Hub </vt:lpstr>
      <vt:lpstr>Slide 37</vt:lpstr>
      <vt:lpstr>For further Enquires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Manoj</cp:lastModifiedBy>
  <cp:revision>19</cp:revision>
  <dcterms:created xsi:type="dcterms:W3CDTF">2021-04-13T01:54:17Z</dcterms:created>
  <dcterms:modified xsi:type="dcterms:W3CDTF">2021-12-14T02:56:36Z</dcterms:modified>
</cp:coreProperties>
</file>